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D48C905-20EA-4D8A-AE6E-D036EC59C75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別添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C1F0D7F-2195-4A2F-BF82-6DC1AD01539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4CE931-0E8C-4375-BF32-4A974D183CE7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0774FB7-FBAA-49B0-86D7-12F9B5D4EFC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6817BAE-C7A2-4FA6-B25E-7BA86031C48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71CD89-A7E9-4C23-87D3-6484B427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25582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別添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F7B0D2-61B1-4FCD-8F10-F72C9C445425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1233488"/>
            <a:ext cx="24939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BD1EFA-2510-43F9-9411-C33F1767B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662260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9E6B-2713-4C06-B4B9-D3AD4E0236D4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9A038-19D0-4500-A964-2D648AC0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781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9E6B-2713-4C06-B4B9-D3AD4E0236D4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9A038-19D0-4500-A964-2D648AC0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9379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9E6B-2713-4C06-B4B9-D3AD4E0236D4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9A038-19D0-4500-A964-2D648AC0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04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9E6B-2713-4C06-B4B9-D3AD4E0236D4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9A038-19D0-4500-A964-2D648AC0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059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9E6B-2713-4C06-B4B9-D3AD4E0236D4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9A038-19D0-4500-A964-2D648AC0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1721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9E6B-2713-4C06-B4B9-D3AD4E0236D4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9A038-19D0-4500-A964-2D648AC0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183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9E6B-2713-4C06-B4B9-D3AD4E0236D4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9A038-19D0-4500-A964-2D648AC0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1034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9E6B-2713-4C06-B4B9-D3AD4E0236D4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9A038-19D0-4500-A964-2D648AC0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582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9E6B-2713-4C06-B4B9-D3AD4E0236D4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9A038-19D0-4500-A964-2D648AC0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81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9E6B-2713-4C06-B4B9-D3AD4E0236D4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9A038-19D0-4500-A964-2D648AC0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9831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9E6B-2713-4C06-B4B9-D3AD4E0236D4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9A038-19D0-4500-A964-2D648AC0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5479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59E6B-2713-4C06-B4B9-D3AD4E0236D4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9A038-19D0-4500-A964-2D648AC0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204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>
            <a:extLst>
              <a:ext uri="{FF2B5EF4-FFF2-40B4-BE49-F238E27FC236}">
                <a16:creationId xmlns:a16="http://schemas.microsoft.com/office/drawing/2014/main" id="{B94B1E80-F614-4543-B3CE-01D9401CD0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05669"/>
            <a:ext cx="6858000" cy="582576"/>
          </a:xfrm>
        </p:spPr>
        <p:txBody>
          <a:bodyPr anchor="ctr" anchorCtr="0">
            <a:noAutofit/>
          </a:bodyPr>
          <a:lstStyle/>
          <a:p>
            <a:r>
              <a:rPr lang="ja-JP" altLang="en-US" sz="2000" b="1" dirty="0">
                <a:latin typeface="+mn-ea"/>
                <a:ea typeface="+mn-ea"/>
              </a:rPr>
              <a:t>窓口申請時の自動車保管場所証明書等の郵送交付について</a:t>
            </a:r>
            <a:br>
              <a:rPr lang="en-US" altLang="ja-JP" sz="2000" b="1" dirty="0">
                <a:latin typeface="+mn-ea"/>
                <a:ea typeface="+mn-ea"/>
              </a:rPr>
            </a:br>
            <a:r>
              <a:rPr lang="ja-JP" altLang="en-US" sz="2000" b="1" dirty="0">
                <a:latin typeface="+mn-ea"/>
                <a:ea typeface="+mn-ea"/>
              </a:rPr>
              <a:t>（ご案内）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11158D3-5316-4B27-8433-9CD4869F1575}"/>
              </a:ext>
            </a:extLst>
          </p:cNvPr>
          <p:cNvSpPr/>
          <p:nvPr/>
        </p:nvSpPr>
        <p:spPr>
          <a:xfrm>
            <a:off x="0" y="876392"/>
            <a:ext cx="6858000" cy="46760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15000">
                <a:schemeClr val="accent5">
                  <a:lumMod val="7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DABF98FF-F2AA-4B29-B3EB-DA19B277CC25}"/>
              </a:ext>
            </a:extLst>
          </p:cNvPr>
          <p:cNvSpPr/>
          <p:nvPr/>
        </p:nvSpPr>
        <p:spPr>
          <a:xfrm>
            <a:off x="588660" y="7845691"/>
            <a:ext cx="5679722" cy="12897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○　郵送に要する費用は全て自己負担となります。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r>
              <a:rPr kumimoji="1" lang="ja-JP" altLang="en-US" b="1" dirty="0">
                <a:solidFill>
                  <a:srgbClr val="FF0000"/>
                </a:solidFill>
              </a:rPr>
              <a:t>○　郵送の場合、窓口交付よりも、お手元に届くまで　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r>
              <a:rPr kumimoji="1" lang="ja-JP" altLang="en-US" b="1" dirty="0">
                <a:solidFill>
                  <a:srgbClr val="FF0000"/>
                </a:solidFill>
              </a:rPr>
              <a:t>　の日数がかかりますのでお急ぎの場合は、ご注意く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r>
              <a:rPr kumimoji="1" lang="ja-JP" altLang="en-US" b="1" dirty="0">
                <a:solidFill>
                  <a:srgbClr val="FF0000"/>
                </a:solidFill>
              </a:rPr>
              <a:t>　ださい。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A8FF6C1-0EC1-4FBE-97CF-63CE948C1E9D}"/>
              </a:ext>
            </a:extLst>
          </p:cNvPr>
          <p:cNvSpPr txBox="1"/>
          <p:nvPr/>
        </p:nvSpPr>
        <p:spPr>
          <a:xfrm>
            <a:off x="495601" y="994758"/>
            <a:ext cx="5911147" cy="369332"/>
          </a:xfrm>
          <a:prstGeom prst="rect">
            <a:avLst/>
          </a:prstGeom>
          <a:noFill/>
          <a:ln cmpd="dbl">
            <a:noFill/>
            <a:prstDash val="dash"/>
          </a:ln>
        </p:spPr>
        <p:txBody>
          <a:bodyPr wrap="square" rtlCol="0" anchor="ctr" anchorCtr="0">
            <a:spAutoFit/>
          </a:bodyPr>
          <a:lstStyle/>
          <a:p>
            <a:r>
              <a:rPr kumimoji="1" lang="ja-JP" altLang="en-US" b="1" dirty="0"/>
              <a:t>期間：令和６年３月１日から令和７年３月３１日まで</a:t>
            </a: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B2AE1074-63DC-45A7-B7E9-B42A6238E7F4}"/>
              </a:ext>
            </a:extLst>
          </p:cNvPr>
          <p:cNvSpPr/>
          <p:nvPr/>
        </p:nvSpPr>
        <p:spPr>
          <a:xfrm>
            <a:off x="456267" y="1417709"/>
            <a:ext cx="6177221" cy="33466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ja-JP" altLang="en-US" sz="2000" b="1" dirty="0">
                <a:solidFill>
                  <a:schemeClr val="tx1"/>
                </a:solidFill>
              </a:rPr>
              <a:t>　警察署窓口での申請時に返信用封筒（</a:t>
            </a:r>
            <a:r>
              <a:rPr lang="ja-JP" altLang="en-US" sz="2000" b="1" u="sng" dirty="0">
                <a:solidFill>
                  <a:schemeClr val="tx1"/>
                </a:solidFill>
              </a:rPr>
              <a:t>レターパックプラス</a:t>
            </a:r>
            <a:r>
              <a:rPr lang="ja-JP" altLang="en-US" sz="2000" b="1" dirty="0">
                <a:solidFill>
                  <a:schemeClr val="tx1"/>
                </a:solidFill>
              </a:rPr>
              <a:t>）をご持参ください。</a:t>
            </a:r>
            <a:endParaRPr lang="en-US" altLang="ja-JP" sz="2000" b="1" dirty="0">
              <a:solidFill>
                <a:schemeClr val="tx1"/>
              </a:solidFill>
            </a:endParaRPr>
          </a:p>
          <a:p>
            <a:pPr lvl="0"/>
            <a:r>
              <a:rPr lang="ja-JP" altLang="en-US" sz="2000" b="1" dirty="0">
                <a:solidFill>
                  <a:srgbClr val="FF0000"/>
                </a:solidFill>
              </a:rPr>
              <a:t>・　</a:t>
            </a:r>
            <a:r>
              <a:rPr lang="ja-JP" altLang="en-US" b="1" dirty="0">
                <a:solidFill>
                  <a:srgbClr val="FF0000"/>
                </a:solidFill>
              </a:rPr>
              <a:t>返信用封筒は「レターパックプラス」（赤色　　</a:t>
            </a:r>
            <a:endParaRPr lang="en-US" altLang="ja-JP" b="1" dirty="0">
              <a:solidFill>
                <a:srgbClr val="FF0000"/>
              </a:solidFill>
            </a:endParaRPr>
          </a:p>
          <a:p>
            <a:pPr lvl="0"/>
            <a:r>
              <a:rPr lang="ja-JP" altLang="en-US" b="1" dirty="0">
                <a:solidFill>
                  <a:srgbClr val="FF0000"/>
                </a:solidFill>
              </a:rPr>
              <a:t>　６００円）です。</a:t>
            </a:r>
            <a:endParaRPr lang="en-US" altLang="ja-JP" b="1" dirty="0">
              <a:solidFill>
                <a:srgbClr val="FF0000"/>
              </a:solidFill>
            </a:endParaRPr>
          </a:p>
          <a:p>
            <a:pPr lvl="0"/>
            <a:r>
              <a:rPr lang="ja-JP" altLang="en-US" b="1" dirty="0">
                <a:solidFill>
                  <a:srgbClr val="FF0000"/>
                </a:solidFill>
              </a:rPr>
              <a:t>・　「レターパックプラス」に郵送先の住所、氏名、　</a:t>
            </a:r>
            <a:endParaRPr lang="en-US" altLang="ja-JP" b="1" dirty="0">
              <a:solidFill>
                <a:srgbClr val="FF0000"/>
              </a:solidFill>
            </a:endParaRPr>
          </a:p>
          <a:p>
            <a:pPr lvl="0"/>
            <a:r>
              <a:rPr lang="ja-JP" altLang="en-US" b="1" dirty="0">
                <a:solidFill>
                  <a:srgbClr val="FF0000"/>
                </a:solidFill>
              </a:rPr>
              <a:t>　電話番号等を記載してください。</a:t>
            </a:r>
            <a:endParaRPr lang="en-US" altLang="ja-JP" b="1" dirty="0">
              <a:solidFill>
                <a:srgbClr val="FF0000"/>
              </a:solidFill>
            </a:endParaRPr>
          </a:p>
          <a:p>
            <a:pPr lvl="0"/>
            <a:r>
              <a:rPr lang="ja-JP" altLang="en-US" b="1" dirty="0">
                <a:solidFill>
                  <a:srgbClr val="FF0000"/>
                </a:solidFill>
              </a:rPr>
              <a:t>・　「レターパックプラス」の「ご依頼主様保管用</a:t>
            </a:r>
            <a:endParaRPr lang="en-US" altLang="ja-JP" b="1" dirty="0">
              <a:solidFill>
                <a:srgbClr val="FF0000"/>
              </a:solidFill>
            </a:endParaRPr>
          </a:p>
          <a:p>
            <a:pPr lvl="0"/>
            <a:r>
              <a:rPr lang="ja-JP" altLang="en-US" b="1" dirty="0">
                <a:solidFill>
                  <a:srgbClr val="FF0000"/>
                </a:solidFill>
              </a:rPr>
              <a:t>　シール」は警察署で保管しますので、剥がさない</a:t>
            </a:r>
            <a:endParaRPr lang="en-US" altLang="ja-JP" b="1" dirty="0">
              <a:solidFill>
                <a:srgbClr val="FF0000"/>
              </a:solidFill>
            </a:endParaRPr>
          </a:p>
          <a:p>
            <a:pPr lvl="0"/>
            <a:r>
              <a:rPr lang="ja-JP" altLang="en-US" b="1" dirty="0">
                <a:solidFill>
                  <a:srgbClr val="FF0000"/>
                </a:solidFill>
              </a:rPr>
              <a:t>　でください。</a:t>
            </a:r>
            <a:endParaRPr lang="en-US" altLang="ja-JP" b="1" dirty="0">
              <a:solidFill>
                <a:srgbClr val="FF0000"/>
              </a:solidFill>
            </a:endParaRPr>
          </a:p>
          <a:p>
            <a:pPr lvl="0"/>
            <a:r>
              <a:rPr lang="ja-JP" altLang="en-US" sz="2000" b="1" dirty="0">
                <a:solidFill>
                  <a:schemeClr val="tx1"/>
                </a:solidFill>
              </a:rPr>
              <a:t>　窓口で「自動車保管場所証明書等郵送希望申請一覧」に必要事項を記載してください。</a:t>
            </a:r>
            <a:endParaRPr lang="ja-JP" altLang="en-US" sz="4800" b="1" dirty="0">
              <a:solidFill>
                <a:schemeClr val="tx1"/>
              </a:solidFill>
            </a:endParaRP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E428F6E3-4173-483E-9845-68123BCA9EBC}"/>
              </a:ext>
            </a:extLst>
          </p:cNvPr>
          <p:cNvSpPr/>
          <p:nvPr/>
        </p:nvSpPr>
        <p:spPr>
          <a:xfrm>
            <a:off x="540102" y="6936664"/>
            <a:ext cx="5777796" cy="86529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2400" b="1" dirty="0">
                <a:solidFill>
                  <a:schemeClr val="tx1"/>
                </a:solidFill>
              </a:rPr>
              <a:t>審査終了後、レターパックプラスにより郵送交付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1" name="矢印: 下 10">
            <a:extLst>
              <a:ext uri="{FF2B5EF4-FFF2-40B4-BE49-F238E27FC236}">
                <a16:creationId xmlns:a16="http://schemas.microsoft.com/office/drawing/2014/main" id="{BDA082F5-EFB3-412E-9F11-326CDF52A366}"/>
              </a:ext>
            </a:extLst>
          </p:cNvPr>
          <p:cNvSpPr/>
          <p:nvPr/>
        </p:nvSpPr>
        <p:spPr>
          <a:xfrm>
            <a:off x="764392" y="4781550"/>
            <a:ext cx="1276350" cy="2140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88E7A1C0-286A-4335-94EE-0248C8F205A0}"/>
              </a:ext>
            </a:extLst>
          </p:cNvPr>
          <p:cNvSpPr/>
          <p:nvPr/>
        </p:nvSpPr>
        <p:spPr>
          <a:xfrm>
            <a:off x="525801" y="5258850"/>
            <a:ext cx="1753532" cy="74825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2800" b="1" dirty="0">
                <a:solidFill>
                  <a:schemeClr val="tx1"/>
                </a:solidFill>
              </a:rPr>
              <a:t>審査</a:t>
            </a: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52AEDFC9-A6A4-4717-AB06-9AF043BB5700}"/>
              </a:ext>
            </a:extLst>
          </p:cNvPr>
          <p:cNvSpPr/>
          <p:nvPr/>
        </p:nvSpPr>
        <p:spPr>
          <a:xfrm>
            <a:off x="2314548" y="4806273"/>
            <a:ext cx="4407038" cy="202315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ja-JP" sz="1400" b="1" dirty="0">
                <a:solidFill>
                  <a:schemeClr val="tx1"/>
                </a:solidFill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</a:rPr>
              <a:t>レターパックプラス購入時の注意事項</a:t>
            </a:r>
            <a:r>
              <a:rPr lang="en-US" altLang="ja-JP" sz="1400" b="1" dirty="0">
                <a:solidFill>
                  <a:schemeClr val="tx1"/>
                </a:solidFill>
              </a:rPr>
              <a:t>】</a:t>
            </a:r>
          </a:p>
          <a:p>
            <a:pPr lvl="0" algn="ctr"/>
            <a:endParaRPr lang="en-US" altLang="ja-JP" sz="1400" b="1" dirty="0">
              <a:solidFill>
                <a:schemeClr val="tx1"/>
              </a:solidFill>
            </a:endParaRPr>
          </a:p>
          <a:p>
            <a:pPr lvl="0"/>
            <a:r>
              <a:rPr lang="ja-JP" altLang="en-US" sz="1400" b="1" dirty="0">
                <a:solidFill>
                  <a:schemeClr val="tx1"/>
                </a:solidFill>
              </a:rPr>
              <a:t>・　「レターパックプラス」（赤色）は、郵便局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pPr lvl="0"/>
            <a:r>
              <a:rPr lang="ja-JP" altLang="en-US" sz="1400" b="1" dirty="0">
                <a:solidFill>
                  <a:schemeClr val="tx1"/>
                </a:solidFill>
              </a:rPr>
              <a:t>　の他、一部のコンビニエンスストアで６００円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pPr lvl="0"/>
            <a:r>
              <a:rPr lang="ja-JP" altLang="en-US" sz="1400" b="1" dirty="0">
                <a:solidFill>
                  <a:schemeClr val="tx1"/>
                </a:solidFill>
              </a:rPr>
              <a:t>　で販売しています。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pPr lvl="0"/>
            <a:r>
              <a:rPr lang="ja-JP" altLang="en-US" sz="1400" b="1" dirty="0">
                <a:solidFill>
                  <a:schemeClr val="tx1"/>
                </a:solidFill>
              </a:rPr>
              <a:t>・　「レターパック</a:t>
            </a:r>
            <a:r>
              <a:rPr lang="ja-JP" altLang="en-US" sz="1400" b="1" u="sng" dirty="0">
                <a:solidFill>
                  <a:schemeClr val="tx1"/>
                </a:solidFill>
              </a:rPr>
              <a:t>ライト</a:t>
            </a:r>
            <a:r>
              <a:rPr lang="ja-JP" altLang="en-US" sz="1400" b="1" dirty="0">
                <a:solidFill>
                  <a:schemeClr val="tx1"/>
                </a:solidFill>
              </a:rPr>
              <a:t>」（青色）は郵送交付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pPr lvl="0"/>
            <a:r>
              <a:rPr lang="ja-JP" altLang="en-US" sz="1400" b="1" dirty="0">
                <a:solidFill>
                  <a:schemeClr val="tx1"/>
                </a:solidFill>
              </a:rPr>
              <a:t>　に使用できませんので、購入時には、間違いの</a:t>
            </a:r>
            <a:endParaRPr lang="en-US" altLang="ja-JP" sz="1400" b="1" dirty="0">
              <a:solidFill>
                <a:schemeClr val="tx1"/>
              </a:solidFill>
            </a:endParaRPr>
          </a:p>
          <a:p>
            <a:pPr lvl="0"/>
            <a:r>
              <a:rPr lang="ja-JP" altLang="en-US" sz="1400" b="1" dirty="0">
                <a:solidFill>
                  <a:schemeClr val="tx1"/>
                </a:solidFill>
              </a:rPr>
              <a:t>　ないよう、ご注意ください。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532762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254</Words>
  <Application>Microsoft Office PowerPoint</Application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窓口申請時の自動車保管場所証明書等の郵送交付について （ご案内）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2024-12-09T02:19:53Z</dcterms:created>
  <dcterms:modified xsi:type="dcterms:W3CDTF">2024-12-09T02:19:53Z</dcterms:modified>
</cp:coreProperties>
</file>