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33"/>
    <a:srgbClr val="FF0000"/>
    <a:srgbClr val="FF66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2" autoAdjust="0"/>
    <p:restoredTop sz="94280" autoAdjust="0"/>
  </p:normalViewPr>
  <p:slideViewPr>
    <p:cSldViewPr snapToGrid="0">
      <p:cViewPr>
        <p:scale>
          <a:sx n="200" d="100"/>
          <a:sy n="200" d="100"/>
        </p:scale>
        <p:origin x="-220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A4C92-3AC1-4606-9052-91BA3E837404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E0FF2-DB8A-4A7C-A2D9-E10F4A632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858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5E0FF2-DB8A-4A7C-A2D9-E10F4A6322F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878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E88F-2B24-4E1D-9010-0F417F1C7EAF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04C2-E8A9-4FF4-8581-E5B8BF404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31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E88F-2B24-4E1D-9010-0F417F1C7EAF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04C2-E8A9-4FF4-8581-E5B8BF404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02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E88F-2B24-4E1D-9010-0F417F1C7EAF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04C2-E8A9-4FF4-8581-E5B8BF404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08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E88F-2B24-4E1D-9010-0F417F1C7EAF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04C2-E8A9-4FF4-8581-E5B8BF404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51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E88F-2B24-4E1D-9010-0F417F1C7EAF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04C2-E8A9-4FF4-8581-E5B8BF404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79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E88F-2B24-4E1D-9010-0F417F1C7EAF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04C2-E8A9-4FF4-8581-E5B8BF404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5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E88F-2B24-4E1D-9010-0F417F1C7EAF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04C2-E8A9-4FF4-8581-E5B8BF404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6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E88F-2B24-4E1D-9010-0F417F1C7EAF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04C2-E8A9-4FF4-8581-E5B8BF404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34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E88F-2B24-4E1D-9010-0F417F1C7EAF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04C2-E8A9-4FF4-8581-E5B8BF404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59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E88F-2B24-4E1D-9010-0F417F1C7EAF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04C2-E8A9-4FF4-8581-E5B8BF404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39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E88F-2B24-4E1D-9010-0F417F1C7EAF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04C2-E8A9-4FF4-8581-E5B8BF404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73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8E88F-2B24-4E1D-9010-0F417F1C7EAF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604C2-E8A9-4FF4-8581-E5B8BF4041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0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2.police.pref.ishikawa.lg.jp/trafficsafety/trafficsafety05/" TargetMode="External"/><Relationship Id="rId4" Type="http://schemas.openxmlformats.org/officeDocument/2006/relationships/hyperlink" Target="http://www.police.pref.ishikawa.lg.j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正方形/長方形 318">
            <a:extLst>
              <a:ext uri="{FF2B5EF4-FFF2-40B4-BE49-F238E27FC236}">
                <a16:creationId xmlns:a16="http://schemas.microsoft.com/office/drawing/2014/main" id="{DAFBBCBD-5415-4AFE-9A74-F91B366DA72E}"/>
              </a:ext>
            </a:extLst>
          </p:cNvPr>
          <p:cNvSpPr/>
          <p:nvPr/>
        </p:nvSpPr>
        <p:spPr>
          <a:xfrm>
            <a:off x="408532" y="7260571"/>
            <a:ext cx="6210300" cy="1318816"/>
          </a:xfrm>
          <a:prstGeom prst="rect">
            <a:avLst/>
          </a:prstGeom>
          <a:noFill/>
          <a:ln w="19050">
            <a:solidFill>
              <a:srgbClr val="00CC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880FDC8F-5C1A-440B-91C1-D54A7575DFC4}"/>
              </a:ext>
            </a:extLst>
          </p:cNvPr>
          <p:cNvGrpSpPr/>
          <p:nvPr/>
        </p:nvGrpSpPr>
        <p:grpSpPr>
          <a:xfrm>
            <a:off x="307286" y="203779"/>
            <a:ext cx="6315721" cy="1093061"/>
            <a:chOff x="340241" y="436211"/>
            <a:chExt cx="6315721" cy="1093061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7DF13EED-FAD5-4FB2-B472-3F2DEFEAE51B}"/>
                </a:ext>
              </a:extLst>
            </p:cNvPr>
            <p:cNvGrpSpPr/>
            <p:nvPr/>
          </p:nvGrpSpPr>
          <p:grpSpPr>
            <a:xfrm>
              <a:off x="340241" y="436211"/>
              <a:ext cx="6315721" cy="1093061"/>
              <a:chOff x="221428" y="28575"/>
              <a:chExt cx="6315721" cy="1093061"/>
            </a:xfrm>
          </p:grpSpPr>
          <p:grpSp>
            <p:nvGrpSpPr>
              <p:cNvPr id="15" name="グループ化 14">
                <a:extLst>
                  <a:ext uri="{FF2B5EF4-FFF2-40B4-BE49-F238E27FC236}">
                    <a16:creationId xmlns:a16="http://schemas.microsoft.com/office/drawing/2014/main" id="{90468EC9-9116-4D21-A772-8A7286D0D299}"/>
                  </a:ext>
                </a:extLst>
              </p:cNvPr>
              <p:cNvGrpSpPr/>
              <p:nvPr/>
            </p:nvGrpSpPr>
            <p:grpSpPr>
              <a:xfrm>
                <a:off x="221428" y="28575"/>
                <a:ext cx="6185859" cy="923925"/>
                <a:chOff x="221428" y="0"/>
                <a:chExt cx="6185859" cy="923925"/>
              </a:xfrm>
            </p:grpSpPr>
            <p:sp>
              <p:nvSpPr>
                <p:cNvPr id="17" name="正方形/長方形 16">
                  <a:extLst>
                    <a:ext uri="{FF2B5EF4-FFF2-40B4-BE49-F238E27FC236}">
                      <a16:creationId xmlns:a16="http://schemas.microsoft.com/office/drawing/2014/main" id="{9BB87FDE-50C1-4002-9509-E26C101F5CE8}"/>
                    </a:ext>
                  </a:extLst>
                </p:cNvPr>
                <p:cNvSpPr/>
                <p:nvPr/>
              </p:nvSpPr>
              <p:spPr>
                <a:xfrm>
                  <a:off x="221428" y="0"/>
                  <a:ext cx="6185859" cy="92392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cxnSp>
              <p:nvCxnSpPr>
                <p:cNvPr id="18" name="直線コネクタ 17">
                  <a:extLst>
                    <a:ext uri="{FF2B5EF4-FFF2-40B4-BE49-F238E27FC236}">
                      <a16:creationId xmlns:a16="http://schemas.microsoft.com/office/drawing/2014/main" id="{A0A763BF-5AB9-48F4-BC28-AF85F8D87217}"/>
                    </a:ext>
                  </a:extLst>
                </p:cNvPr>
                <p:cNvCxnSpPr/>
                <p:nvPr/>
              </p:nvCxnSpPr>
              <p:spPr>
                <a:xfrm>
                  <a:off x="1121872" y="9525"/>
                  <a:ext cx="0" cy="90487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線コネクタ 18">
                  <a:extLst>
                    <a:ext uri="{FF2B5EF4-FFF2-40B4-BE49-F238E27FC236}">
                      <a16:creationId xmlns:a16="http://schemas.microsoft.com/office/drawing/2014/main" id="{90DE71E2-7168-44A4-8D2E-3F556F892A35}"/>
                    </a:ext>
                  </a:extLst>
                </p:cNvPr>
                <p:cNvCxnSpPr/>
                <p:nvPr/>
              </p:nvCxnSpPr>
              <p:spPr>
                <a:xfrm>
                  <a:off x="5127457" y="0"/>
                  <a:ext cx="0" cy="90487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" name="テキスト ボックス 2">
                <a:extLst>
                  <a:ext uri="{FF2B5EF4-FFF2-40B4-BE49-F238E27FC236}">
                    <a16:creationId xmlns:a16="http://schemas.microsoft.com/office/drawing/2014/main" id="{6120896F-8109-49D5-A10F-6A9F648598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0542" y="111986"/>
                <a:ext cx="1536607" cy="10096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sz="1100" kern="100" dirty="0">
                    <a:effectLst/>
                    <a:latin typeface="游明朝" panose="02020400000000000000" pitchFamily="18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令和</a:t>
                </a:r>
                <a:r>
                  <a:rPr lang="ja-JP" altLang="en-US" sz="1100" kern="100" dirty="0">
                    <a:effectLst/>
                    <a:latin typeface="游明朝" panose="02020400000000000000" pitchFamily="18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５年</a:t>
                </a:r>
                <a:r>
                  <a:rPr lang="en-US" altLang="ja-JP" sz="1100" kern="100" dirty="0">
                    <a:effectLst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1</a:t>
                </a:r>
                <a:r>
                  <a:rPr lang="ja-JP" altLang="en-US" sz="1100" kern="100">
                    <a:effectLst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１月１</a:t>
                </a:r>
                <a:r>
                  <a:rPr lang="ja-JP" sz="1100" kern="100">
                    <a:effectLst/>
                    <a:latin typeface="游明朝" panose="02020400000000000000" pitchFamily="18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日</a:t>
                </a:r>
                <a:endParaRPr lang="ja-JP" sz="1100" kern="100" dirty="0">
                  <a:effectLst/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ja-JP" sz="1100" kern="100" dirty="0">
                    <a:effectLst/>
                    <a:latin typeface="游明朝" panose="02020400000000000000" pitchFamily="18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石川県警察本部</a:t>
                </a:r>
                <a:endParaRPr lang="ja-JP" sz="1100" kern="100" dirty="0">
                  <a:effectLst/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ja-JP" sz="1100" kern="100" dirty="0">
                    <a:effectLst/>
                    <a:latin typeface="游明朝" panose="02020400000000000000" pitchFamily="18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交通企画課</a:t>
                </a:r>
                <a:endParaRPr lang="en-US" altLang="ja-JP" sz="1100" kern="100" dirty="0">
                  <a:effectLst/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altLang="ja-JP" sz="1100" kern="1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(076)225-0110</a:t>
                </a:r>
                <a:endParaRPr lang="ja-JP" altLang="ja-JP" sz="110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endParaRPr lang="ja-JP" sz="1050" kern="100" dirty="0">
                  <a:effectLst/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20" name="図 19" descr="http://honbu55/000/イラスト集/いぬわしくん、いぬわしちゃん/いぬわし君・いぬわしちゃん/いぬわし　パト.png">
              <a:extLst>
                <a:ext uri="{FF2B5EF4-FFF2-40B4-BE49-F238E27FC236}">
                  <a16:creationId xmlns:a16="http://schemas.microsoft.com/office/drawing/2014/main" id="{765E8C68-B7FF-4F53-9104-78AAF2A2F23D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947" y="767272"/>
              <a:ext cx="711200" cy="514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テキスト ボックス 2">
              <a:extLst>
                <a:ext uri="{FF2B5EF4-FFF2-40B4-BE49-F238E27FC236}">
                  <a16:creationId xmlns:a16="http://schemas.microsoft.com/office/drawing/2014/main" id="{0EF4400D-8C51-4B79-80B6-3B487BD2B2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242" y="479596"/>
              <a:ext cx="871220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indent="82550" algn="just">
                <a:spcAft>
                  <a:spcPts val="0"/>
                </a:spcAft>
              </a:pPr>
              <a:r>
                <a:rPr lang="ja-JP" sz="1300" kern="100" dirty="0">
                  <a:solidFill>
                    <a:srgbClr val="385623"/>
                  </a:solidFill>
                  <a:effectLst/>
                  <a:latin typeface="游明朝" panose="02020400000000000000" pitchFamily="18" charset="-128"/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号　外</a:t>
              </a:r>
              <a:endParaRPr 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31" name="楕円 30">
            <a:extLst>
              <a:ext uri="{FF2B5EF4-FFF2-40B4-BE49-F238E27FC236}">
                <a16:creationId xmlns:a16="http://schemas.microsoft.com/office/drawing/2014/main" id="{EBFB5040-EBE9-47B0-BABB-6AC838D69792}"/>
              </a:ext>
            </a:extLst>
          </p:cNvPr>
          <p:cNvSpPr/>
          <p:nvPr/>
        </p:nvSpPr>
        <p:spPr>
          <a:xfrm>
            <a:off x="3771945" y="2090556"/>
            <a:ext cx="1390650" cy="4191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30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ＤＦ平成ゴシック体W5" panose="020B0509000000000000" pitchFamily="49" charset="-128"/>
                <a:cs typeface="Times New Roman" panose="02020603050405020304" pitchFamily="18" charset="0"/>
              </a:rPr>
              <a:t>事故状況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062DC8FA-6818-479A-BC64-FEE2264CFF51}"/>
              </a:ext>
            </a:extLst>
          </p:cNvPr>
          <p:cNvGrpSpPr/>
          <p:nvPr/>
        </p:nvGrpSpPr>
        <p:grpSpPr>
          <a:xfrm>
            <a:off x="1241056" y="233741"/>
            <a:ext cx="4025967" cy="918574"/>
            <a:chOff x="99878" y="-134502"/>
            <a:chExt cx="4025967" cy="918574"/>
          </a:xfrm>
        </p:grpSpPr>
        <p:sp>
          <p:nvSpPr>
            <p:cNvPr id="37" name="楕円 36">
              <a:extLst>
                <a:ext uri="{FF2B5EF4-FFF2-40B4-BE49-F238E27FC236}">
                  <a16:creationId xmlns:a16="http://schemas.microsoft.com/office/drawing/2014/main" id="{BCCB0D26-A185-4FA4-95CA-44710B4B4E33}"/>
                </a:ext>
              </a:extLst>
            </p:cNvPr>
            <p:cNvSpPr/>
            <p:nvPr/>
          </p:nvSpPr>
          <p:spPr>
            <a:xfrm>
              <a:off x="99878" y="-77539"/>
              <a:ext cx="1428750" cy="2095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F2891949-D1E7-414B-B4F4-5D6DC1DA0C4E}"/>
                </a:ext>
              </a:extLst>
            </p:cNvPr>
            <p:cNvSpPr/>
            <p:nvPr/>
          </p:nvSpPr>
          <p:spPr>
            <a:xfrm>
              <a:off x="114812" y="137741"/>
              <a:ext cx="4011033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3600" b="1" spc="150" dirty="0">
                  <a:ln w="9525" cap="flat" cmpd="sng" algn="ctr">
                    <a:solidFill>
                      <a:srgbClr val="385723"/>
                    </a:solidFill>
                    <a:prstDash val="solid"/>
                    <a:round/>
                  </a:ln>
                  <a:solidFill>
                    <a:srgbClr val="92D050"/>
                  </a:solidFill>
                  <a:effectLst/>
                  <a:latin typeface="ＭＳ Ｐゴシック" panose="020B0600070205080204" pitchFamily="50" charset="-128"/>
                  <a:ea typeface="HGS創英角ﾎﾟｯﾌﾟ体" panose="040B0A00000000000000" pitchFamily="50" charset="-128"/>
                  <a:cs typeface="Times New Roman" panose="02020603050405020304" pitchFamily="18" charset="0"/>
                </a:rPr>
                <a:t>交通安全</a:t>
              </a:r>
              <a:r>
                <a:rPr lang="en-US" sz="3600" b="1" spc="150" dirty="0">
                  <a:ln w="9525" cap="flat" cmpd="sng" algn="ctr">
                    <a:solidFill>
                      <a:srgbClr val="385723"/>
                    </a:solidFill>
                    <a:prstDash val="solid"/>
                    <a:round/>
                  </a:ln>
                  <a:solidFill>
                    <a:srgbClr val="92D050"/>
                  </a:solidFill>
                  <a:effectLst/>
                  <a:latin typeface="ＤＨＰ特太ゴシック体" panose="020B0500000000000000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Journal</a:t>
              </a:r>
              <a:endParaRPr lang="ja-JP" sz="1200" dirty="0">
                <a:ln w="9525">
                  <a:solidFill>
                    <a:schemeClr val="tx1"/>
                  </a:solidFill>
                </a:ln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9" name="テキスト ボックス 2">
              <a:extLst>
                <a:ext uri="{FF2B5EF4-FFF2-40B4-BE49-F238E27FC236}">
                  <a16:creationId xmlns:a16="http://schemas.microsoft.com/office/drawing/2014/main" id="{1F1EE8DE-458B-49ED-B568-D4D13287A3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297" y="-134502"/>
              <a:ext cx="1209675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300" kern="100" dirty="0">
                  <a:effectLst/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いぬわし君の</a:t>
              </a:r>
              <a:endParaRPr 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41" name="テキスト ボックス 2">
            <a:extLst>
              <a:ext uri="{FF2B5EF4-FFF2-40B4-BE49-F238E27FC236}">
                <a16:creationId xmlns:a16="http://schemas.microsoft.com/office/drawing/2014/main" id="{DA42A45C-8813-42E0-B534-8D81DD3B4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8510" y="462741"/>
            <a:ext cx="12096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600" kern="100" dirty="0">
                <a:solidFill>
                  <a:srgbClr val="385623"/>
                </a:solidFill>
                <a:effectLst/>
                <a:latin typeface="游明朝" panose="02020400000000000000" pitchFamily="18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ジャーナル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2" name="テキスト ボックス 2">
            <a:extLst>
              <a:ext uri="{FF2B5EF4-FFF2-40B4-BE49-F238E27FC236}">
                <a16:creationId xmlns:a16="http://schemas.microsoft.com/office/drawing/2014/main" id="{69E56DD4-701F-46BB-BDB6-54CC90F71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8357" y="2683462"/>
            <a:ext cx="3867147" cy="1632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発生日</a:t>
            </a:r>
            <a:r>
              <a:rPr lang="ja-JP" alt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時</a:t>
            </a:r>
            <a:r>
              <a:rPr 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27</a:t>
            </a:r>
            <a:r>
              <a:rPr lang="ja-JP" alt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</a:t>
            </a:r>
            <a:r>
              <a:rPr 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金</a:t>
            </a:r>
            <a:r>
              <a:rPr 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ja-JP" alt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午前</a:t>
            </a:r>
            <a:r>
              <a:rPr lang="en-US" alt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時</a:t>
            </a:r>
            <a:r>
              <a:rPr lang="en-US" alt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45</a:t>
            </a:r>
            <a:r>
              <a:rPr lang="ja-JP" alt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分頃</a:t>
            </a:r>
            <a:endParaRPr lang="ja-JP" sz="12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発生場所：</a:t>
            </a:r>
            <a:r>
              <a:rPr lang="ja-JP" alt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金沢市琴坂町地内（県道中尾津幡線）</a:t>
            </a:r>
            <a:endParaRPr lang="ja-JP" sz="12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762000" indent="-762000" algn="just">
              <a:lnSpc>
                <a:spcPct val="150000"/>
              </a:lnSpc>
              <a:spcAft>
                <a:spcPts val="0"/>
              </a:spcAft>
            </a:pPr>
            <a:r>
              <a:rPr 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事故概要</a:t>
            </a:r>
            <a:r>
              <a:rPr lang="ja-JP" alt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endParaRPr lang="ja-JP" sz="12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E736D704-CF8C-4A30-9ED3-E92AB342B19E}"/>
              </a:ext>
            </a:extLst>
          </p:cNvPr>
          <p:cNvSpPr/>
          <p:nvPr/>
        </p:nvSpPr>
        <p:spPr>
          <a:xfrm>
            <a:off x="786917" y="2094932"/>
            <a:ext cx="1562100" cy="43815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30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ＤＦ平成ゴシック体W5" panose="020B0509000000000000" pitchFamily="49" charset="-128"/>
                <a:cs typeface="Times New Roman" panose="02020603050405020304" pitchFamily="18" charset="0"/>
              </a:rPr>
              <a:t>事故現場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1" name="テキスト ボックス 2">
            <a:extLst>
              <a:ext uri="{FF2B5EF4-FFF2-40B4-BE49-F238E27FC236}">
                <a16:creationId xmlns:a16="http://schemas.microsoft.com/office/drawing/2014/main" id="{B578C794-9FCE-4704-BCB5-D824B9121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450" y="8907780"/>
            <a:ext cx="7219950" cy="1158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100" kern="100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◇ 毎月１日、</a:t>
            </a:r>
            <a:r>
              <a:rPr lang="en-US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15</a:t>
            </a:r>
            <a:r>
              <a:rPr 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</a:t>
            </a:r>
            <a:r>
              <a:rPr lang="ja-JP" sz="1100" kern="100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（土・日・祝の場合、翌平日）に新情報を配信します。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100" kern="100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◇ 県警のウェブサイトにも掲載しています。（アドレス </a:t>
            </a:r>
            <a:r>
              <a:rPr lang="en-US" sz="1100" u="sng" kern="100" dirty="0">
                <a:solidFill>
                  <a:srgbClr val="0563C1"/>
                </a:solidFill>
                <a:effectLst/>
                <a:latin typeface="HG丸ｺﾞｼｯｸM-PRO" panose="020F06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  <a:hlinkClick r:id="rId4"/>
              </a:rPr>
              <a:t>www2.police.pref.ishikawa.lg.jp/</a:t>
            </a:r>
            <a:r>
              <a:rPr lang="ja-JP" sz="1100" kern="100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100" kern="100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 　交通法令・制度等についてはこちら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419100" algn="just">
              <a:spcAft>
                <a:spcPts val="0"/>
              </a:spcAft>
            </a:pPr>
            <a:r>
              <a:rPr lang="ja-JP" sz="1100" kern="100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アドレス</a:t>
            </a:r>
            <a:r>
              <a:rPr lang="en-US" sz="1100" u="sng" kern="100" dirty="0">
                <a:solidFill>
                  <a:srgbClr val="0563C1"/>
                </a:solidFill>
                <a:effectLst/>
                <a:latin typeface="HG丸ｺﾞｼｯｸM-PRO" panose="020F0600000000000000" pitchFamily="50" charset="-128"/>
                <a:ea typeface="游明朝" panose="02020400000000000000" pitchFamily="18" charset="-128"/>
                <a:cs typeface="ＭＳ 明朝" panose="02020609040205080304" pitchFamily="17" charset="-128"/>
                <a:hlinkClick r:id="rId5"/>
              </a:rPr>
              <a:t>www2.police.pref.ishikawa.lg.jp/trafficsafety/trafficsafety05/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2" name="大かっこ 151">
            <a:extLst>
              <a:ext uri="{FF2B5EF4-FFF2-40B4-BE49-F238E27FC236}">
                <a16:creationId xmlns:a16="http://schemas.microsoft.com/office/drawing/2014/main" id="{ED22721D-11DC-4DB5-B8A7-E0E89DEBF536}"/>
              </a:ext>
            </a:extLst>
          </p:cNvPr>
          <p:cNvSpPr/>
          <p:nvPr/>
        </p:nvSpPr>
        <p:spPr>
          <a:xfrm>
            <a:off x="503469" y="9317355"/>
            <a:ext cx="5133975" cy="339090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153" name="図 152" descr="http://honbu55/000/イラスト集/いぬわしくん、いぬわしちゃん/いぬわし君・いぬわしちゃん/いぬわしさん.bmp">
            <a:extLst>
              <a:ext uri="{FF2B5EF4-FFF2-40B4-BE49-F238E27FC236}">
                <a16:creationId xmlns:a16="http://schemas.microsoft.com/office/drawing/2014/main" id="{CE634960-C705-4242-832D-389F9AAB985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205" y="9123680"/>
            <a:ext cx="474345" cy="53276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4" name="グループ化 153">
            <a:extLst>
              <a:ext uri="{FF2B5EF4-FFF2-40B4-BE49-F238E27FC236}">
                <a16:creationId xmlns:a16="http://schemas.microsoft.com/office/drawing/2014/main" id="{676E1C8A-5C27-488F-ACAD-14FBB8F3D2A1}"/>
              </a:ext>
            </a:extLst>
          </p:cNvPr>
          <p:cNvGrpSpPr/>
          <p:nvPr/>
        </p:nvGrpSpPr>
        <p:grpSpPr>
          <a:xfrm>
            <a:off x="1" y="8491938"/>
            <a:ext cx="6922232" cy="529590"/>
            <a:chOff x="175771" y="141412"/>
            <a:chExt cx="6922232" cy="529590"/>
          </a:xfrm>
        </p:grpSpPr>
        <p:sp>
          <p:nvSpPr>
            <p:cNvPr id="155" name="正方形/長方形 154">
              <a:extLst>
                <a:ext uri="{FF2B5EF4-FFF2-40B4-BE49-F238E27FC236}">
                  <a16:creationId xmlns:a16="http://schemas.microsoft.com/office/drawing/2014/main" id="{7DC5EF37-EC52-43A7-9ECD-CD8BAE3292C3}"/>
                </a:ext>
              </a:extLst>
            </p:cNvPr>
            <p:cNvSpPr/>
            <p:nvPr/>
          </p:nvSpPr>
          <p:spPr>
            <a:xfrm>
              <a:off x="175771" y="257175"/>
              <a:ext cx="6858000" cy="276225"/>
            </a:xfrm>
            <a:prstGeom prst="rect">
              <a:avLst/>
            </a:prstGeom>
            <a:gradFill flip="none" rotWithShape="1">
              <a:gsLst>
                <a:gs pos="0">
                  <a:srgbClr val="00FF00">
                    <a:tint val="66000"/>
                    <a:satMod val="160000"/>
                  </a:srgbClr>
                </a:gs>
                <a:gs pos="50000">
                  <a:srgbClr val="00FF00">
                    <a:tint val="44500"/>
                    <a:satMod val="160000"/>
                  </a:srgbClr>
                </a:gs>
                <a:gs pos="100000">
                  <a:srgbClr val="00FF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56" name="テキスト ボックス 2">
              <a:extLst>
                <a:ext uri="{FF2B5EF4-FFF2-40B4-BE49-F238E27FC236}">
                  <a16:creationId xmlns:a16="http://schemas.microsoft.com/office/drawing/2014/main" id="{3900FAF6-CAD9-4853-B567-93CB2E4336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378" y="283381"/>
              <a:ext cx="69056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altLang="ja-JP" sz="1000" kern="100" dirty="0">
                  <a:effectLst/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X</a:t>
              </a:r>
              <a:r>
                <a:rPr lang="ja-JP" altLang="en-US" sz="1000" kern="100" dirty="0">
                  <a:effectLst/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（旧</a:t>
              </a:r>
              <a:r>
                <a:rPr lang="ja-JP" sz="1000" kern="100" dirty="0">
                  <a:effectLst/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ツイッター</a:t>
              </a:r>
              <a:r>
                <a:rPr lang="ja-JP" altLang="en-US" sz="1000" kern="100" dirty="0">
                  <a:effectLst/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）もあります</a:t>
              </a:r>
              <a:r>
                <a:rPr lang="ja-JP" sz="1000" kern="100" dirty="0">
                  <a:effectLst/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。フォローをお願いします！【石川県警察交通安全情報＠</a:t>
              </a:r>
              <a:r>
                <a:rPr lang="en-US" sz="1000" kern="100" dirty="0" err="1">
                  <a:effectLst/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IP_koutuu_anzen</a:t>
              </a:r>
              <a:r>
                <a:rPr lang="ja-JP" sz="1000" kern="100" dirty="0">
                  <a:effectLst/>
                  <a:latin typeface="游明朝" panose="02020400000000000000" pitchFamily="18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】</a:t>
              </a:r>
              <a:endParaRPr 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pic>
          <p:nvPicPr>
            <p:cNvPr id="157" name="図 156">
              <a:extLst>
                <a:ext uri="{FF2B5EF4-FFF2-40B4-BE49-F238E27FC236}">
                  <a16:creationId xmlns:a16="http://schemas.microsoft.com/office/drawing/2014/main" id="{51F24D30-7098-4698-B58B-FA9B719F742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4120" y="141412"/>
              <a:ext cx="529590" cy="52959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52659928-8F7D-4EE9-BC0B-D721CA8F65F3}"/>
              </a:ext>
            </a:extLst>
          </p:cNvPr>
          <p:cNvSpPr txBox="1"/>
          <p:nvPr/>
        </p:nvSpPr>
        <p:spPr>
          <a:xfrm>
            <a:off x="2368175" y="2828641"/>
            <a:ext cx="307777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至　金沢市南千石町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CD3DF23E-3B5E-4278-9C24-21A4EC2F4218}"/>
              </a:ext>
            </a:extLst>
          </p:cNvPr>
          <p:cNvSpPr txBox="1"/>
          <p:nvPr/>
        </p:nvSpPr>
        <p:spPr>
          <a:xfrm>
            <a:off x="452346" y="2833242"/>
            <a:ext cx="307777" cy="91307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至　津幡町字材木</a:t>
            </a:r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2D3080AC-8864-44FD-B647-1C4267259F41}"/>
              </a:ext>
            </a:extLst>
          </p:cNvPr>
          <p:cNvSpPr txBox="1"/>
          <p:nvPr/>
        </p:nvSpPr>
        <p:spPr>
          <a:xfrm>
            <a:off x="3571199" y="3226063"/>
            <a:ext cx="2721804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普通自動二輪車（①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代男性運転・死亡）が進行中、道路左側の法面に衝突したもの　　</a:t>
            </a: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F3B89399-D2F1-4038-A17F-F62F3B0E03FB}"/>
              </a:ext>
            </a:extLst>
          </p:cNvPr>
          <p:cNvSpPr txBox="1"/>
          <p:nvPr/>
        </p:nvSpPr>
        <p:spPr>
          <a:xfrm>
            <a:off x="1740208" y="3539302"/>
            <a:ext cx="353943" cy="1899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00" b="1" dirty="0"/>
              <a:t>①</a:t>
            </a:r>
          </a:p>
        </p:txBody>
      </p:sp>
      <p:cxnSp>
        <p:nvCxnSpPr>
          <p:cNvPr id="124" name="直線矢印コネクタ 123">
            <a:extLst>
              <a:ext uri="{FF2B5EF4-FFF2-40B4-BE49-F238E27FC236}">
                <a16:creationId xmlns:a16="http://schemas.microsoft.com/office/drawing/2014/main" id="{01FC4D29-2A56-47F8-A910-CC55D74B63A5}"/>
              </a:ext>
            </a:extLst>
          </p:cNvPr>
          <p:cNvCxnSpPr>
            <a:cxnSpLocks/>
          </p:cNvCxnSpPr>
          <p:nvPr/>
        </p:nvCxnSpPr>
        <p:spPr>
          <a:xfrm flipH="1">
            <a:off x="1354460" y="3664961"/>
            <a:ext cx="500213" cy="1417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7E901CFA-3EDF-45D1-8D3E-72EC0CA26C6A}"/>
              </a:ext>
            </a:extLst>
          </p:cNvPr>
          <p:cNvGrpSpPr/>
          <p:nvPr/>
        </p:nvGrpSpPr>
        <p:grpSpPr>
          <a:xfrm>
            <a:off x="4930269" y="1154788"/>
            <a:ext cx="1580102" cy="880987"/>
            <a:chOff x="0" y="0"/>
            <a:chExt cx="1680960" cy="1196316"/>
          </a:xfrm>
        </p:grpSpPr>
        <p:sp>
          <p:nvSpPr>
            <p:cNvPr id="64" name="角丸四角形 17">
              <a:extLst>
                <a:ext uri="{FF2B5EF4-FFF2-40B4-BE49-F238E27FC236}">
                  <a16:creationId xmlns:a16="http://schemas.microsoft.com/office/drawing/2014/main" id="{2CAFB038-7287-4ED7-A302-2328908B514F}"/>
                </a:ext>
              </a:extLst>
            </p:cNvPr>
            <p:cNvSpPr/>
            <p:nvPr/>
          </p:nvSpPr>
          <p:spPr>
            <a:xfrm>
              <a:off x="0" y="0"/>
              <a:ext cx="1676400" cy="113347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65" name="テキスト ボックス 2">
              <a:extLst>
                <a:ext uri="{FF2B5EF4-FFF2-40B4-BE49-F238E27FC236}">
                  <a16:creationId xmlns:a16="http://schemas.microsoft.com/office/drawing/2014/main" id="{659AF03F-290A-4EA3-A928-1BEDC02BB0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453" y="3603"/>
              <a:ext cx="1509507" cy="619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2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石川県内の</a:t>
              </a:r>
              <a:endParaRPr 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ja-JP" sz="12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交通事故死者数</a:t>
              </a:r>
              <a:endParaRPr 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66" name="テキスト ボックス 23">
              <a:extLst>
                <a:ext uri="{FF2B5EF4-FFF2-40B4-BE49-F238E27FC236}">
                  <a16:creationId xmlns:a16="http://schemas.microsoft.com/office/drawing/2014/main" id="{C0A02057-B41E-4D4A-987F-D2D6BB0C47F3}"/>
                </a:ext>
              </a:extLst>
            </p:cNvPr>
            <p:cNvSpPr txBox="1"/>
            <p:nvPr/>
          </p:nvSpPr>
          <p:spPr>
            <a:xfrm>
              <a:off x="370311" y="605878"/>
              <a:ext cx="1296683" cy="36703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altLang="ja-JP" sz="1200" b="1" kern="100" dirty="0">
                  <a:solidFill>
                    <a:srgbClr val="FF0000"/>
                  </a:solidFill>
                  <a:effectLst/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  <a:cs typeface="Times New Roman" panose="02020603050405020304" pitchFamily="18" charset="0"/>
                </a:rPr>
                <a:t>23</a:t>
              </a:r>
              <a:r>
                <a:rPr lang="ja-JP" altLang="en-US" sz="1200" b="1" kern="100" dirty="0">
                  <a:solidFill>
                    <a:srgbClr val="FF0000"/>
                  </a:solidFill>
                  <a:effectLst/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  <a:cs typeface="Times New Roman" panose="02020603050405020304" pitchFamily="18" charset="0"/>
                </a:rPr>
                <a:t>人</a:t>
              </a:r>
              <a:r>
                <a:rPr lang="ja-JP" sz="1200" b="1" kern="100" dirty="0">
                  <a:solidFill>
                    <a:srgbClr val="FF0000"/>
                  </a:solidFill>
                  <a:effectLst/>
                  <a:latin typeface="游明朝" panose="02020400000000000000" pitchFamily="18" charset="-128"/>
                  <a:ea typeface="ＤＨＰ特太ゴシック体" panose="020B0500000000000000" pitchFamily="50" charset="-128"/>
                  <a:cs typeface="Times New Roman" panose="02020603050405020304" pitchFamily="18" charset="0"/>
                </a:rPr>
                <a:t>（</a:t>
              </a:r>
              <a:r>
                <a:rPr lang="ja-JP" altLang="en-US" sz="1200" b="1" kern="100" dirty="0">
                  <a:solidFill>
                    <a:srgbClr val="FF0000"/>
                  </a:solidFill>
                  <a:effectLst/>
                  <a:latin typeface="游明朝" panose="02020400000000000000" pitchFamily="18" charset="-128"/>
                  <a:ea typeface="ＤＨＰ特太ゴシック体" panose="020B0500000000000000" pitchFamily="50" charset="-128"/>
                  <a:cs typeface="Times New Roman" panose="02020603050405020304" pitchFamily="18" charset="0"/>
                </a:rPr>
                <a:t>＋４</a:t>
              </a:r>
              <a:r>
                <a:rPr lang="ja-JP" sz="1200" b="1" kern="100" dirty="0">
                  <a:solidFill>
                    <a:srgbClr val="FF0000"/>
                  </a:solidFill>
                  <a:effectLst/>
                  <a:latin typeface="游明朝" panose="02020400000000000000" pitchFamily="18" charset="-128"/>
                  <a:ea typeface="ＤＨＰ特太ゴシック体" panose="020B0500000000000000" pitchFamily="50" charset="-128"/>
                  <a:cs typeface="Times New Roman" panose="02020603050405020304" pitchFamily="18" charset="0"/>
                </a:rPr>
                <a:t>人）</a:t>
              </a:r>
              <a:endParaRPr 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67" name="テキスト ボックス 24">
              <a:extLst>
                <a:ext uri="{FF2B5EF4-FFF2-40B4-BE49-F238E27FC236}">
                  <a16:creationId xmlns:a16="http://schemas.microsoft.com/office/drawing/2014/main" id="{E8A2621E-0092-4E14-803A-8CC559DBA58C}"/>
                </a:ext>
              </a:extLst>
            </p:cNvPr>
            <p:cNvSpPr txBox="1"/>
            <p:nvPr/>
          </p:nvSpPr>
          <p:spPr>
            <a:xfrm>
              <a:off x="814264" y="486188"/>
              <a:ext cx="800100" cy="30480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前年同期比</a:t>
              </a:r>
              <a:endParaRPr 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68" name="テキスト ボックス 25">
              <a:extLst>
                <a:ext uri="{FF2B5EF4-FFF2-40B4-BE49-F238E27FC236}">
                  <a16:creationId xmlns:a16="http://schemas.microsoft.com/office/drawing/2014/main" id="{1D1076DA-06A4-46A1-8762-377EA874C031}"/>
                </a:ext>
              </a:extLst>
            </p:cNvPr>
            <p:cNvSpPr txBox="1"/>
            <p:nvPr/>
          </p:nvSpPr>
          <p:spPr>
            <a:xfrm>
              <a:off x="206815" y="891515"/>
              <a:ext cx="1381957" cy="304801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9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（</a:t>
              </a:r>
              <a:r>
                <a:rPr lang="en-US" altLang="ja-JP" sz="9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10</a:t>
              </a:r>
              <a:r>
                <a:rPr lang="ja-JP" sz="9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月</a:t>
              </a:r>
              <a:r>
                <a:rPr lang="en-US" altLang="ja-JP" sz="9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31</a:t>
              </a:r>
              <a:r>
                <a:rPr lang="ja-JP" altLang="en-US" sz="9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日</a:t>
              </a:r>
              <a:r>
                <a:rPr lang="ja-JP" sz="9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現在</a:t>
              </a:r>
              <a:r>
                <a:rPr lang="ja-JP" altLang="en-US" sz="9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）</a:t>
              </a:r>
              <a:endParaRPr 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76" name="角丸四角形 15">
            <a:extLst>
              <a:ext uri="{FF2B5EF4-FFF2-40B4-BE49-F238E27FC236}">
                <a16:creationId xmlns:a16="http://schemas.microsoft.com/office/drawing/2014/main" id="{8E4D3681-16BF-49B2-A95D-4A3184AC1CED}"/>
              </a:ext>
            </a:extLst>
          </p:cNvPr>
          <p:cNvSpPr/>
          <p:nvPr/>
        </p:nvSpPr>
        <p:spPr>
          <a:xfrm>
            <a:off x="395510" y="4459325"/>
            <a:ext cx="6218815" cy="24334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B9FF689C-E363-4EFC-97CC-EEC4748097C4}"/>
              </a:ext>
            </a:extLst>
          </p:cNvPr>
          <p:cNvSpPr/>
          <p:nvPr/>
        </p:nvSpPr>
        <p:spPr>
          <a:xfrm>
            <a:off x="3930417" y="4556017"/>
            <a:ext cx="1390650" cy="4191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30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ＤＦ平成ゴシック体W5" panose="020B0509000000000000" pitchFamily="49" charset="-128"/>
                <a:cs typeface="Times New Roman" panose="02020603050405020304" pitchFamily="18" charset="0"/>
              </a:rPr>
              <a:t>事故状況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0" name="楕円 79">
            <a:extLst>
              <a:ext uri="{FF2B5EF4-FFF2-40B4-BE49-F238E27FC236}">
                <a16:creationId xmlns:a16="http://schemas.microsoft.com/office/drawing/2014/main" id="{41972A83-8E33-4AA3-9518-C45464884ACD}"/>
              </a:ext>
            </a:extLst>
          </p:cNvPr>
          <p:cNvSpPr/>
          <p:nvPr/>
        </p:nvSpPr>
        <p:spPr>
          <a:xfrm>
            <a:off x="909129" y="4542616"/>
            <a:ext cx="1562100" cy="43815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30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ＤＦ平成ゴシック体W5" panose="020B0509000000000000" pitchFamily="49" charset="-128"/>
                <a:cs typeface="Times New Roman" panose="02020603050405020304" pitchFamily="18" charset="0"/>
              </a:rPr>
              <a:t>事故現場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5" name="爆発 2 4">
            <a:extLst>
              <a:ext uri="{FF2B5EF4-FFF2-40B4-BE49-F238E27FC236}">
                <a16:creationId xmlns:a16="http://schemas.microsoft.com/office/drawing/2014/main" id="{42CB324E-15DB-45E3-A082-009C7A8AB87B}"/>
              </a:ext>
            </a:extLst>
          </p:cNvPr>
          <p:cNvSpPr/>
          <p:nvPr/>
        </p:nvSpPr>
        <p:spPr>
          <a:xfrm>
            <a:off x="138939" y="1125530"/>
            <a:ext cx="4899693" cy="872106"/>
          </a:xfrm>
          <a:custGeom>
            <a:avLst/>
            <a:gdLst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935 w 21600"/>
              <a:gd name="connsiteY22" fmla="*/ 11592 h 21600"/>
              <a:gd name="connsiteX23" fmla="*/ 1172 w 21600"/>
              <a:gd name="connsiteY23" fmla="*/ 8270 h 21600"/>
              <a:gd name="connsiteX24" fmla="*/ 5372 w 21600"/>
              <a:gd name="connsiteY24" fmla="*/ 7817 h 21600"/>
              <a:gd name="connsiteX25" fmla="*/ 4502 w 21600"/>
              <a:gd name="connsiteY25" fmla="*/ 3625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21310 w 21600"/>
              <a:gd name="connsiteY7" fmla="*/ 11661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935 w 21600"/>
              <a:gd name="connsiteY22" fmla="*/ 11592 h 21600"/>
              <a:gd name="connsiteX23" fmla="*/ 1172 w 21600"/>
              <a:gd name="connsiteY23" fmla="*/ 8270 h 21600"/>
              <a:gd name="connsiteX24" fmla="*/ 5372 w 21600"/>
              <a:gd name="connsiteY24" fmla="*/ 7817 h 21600"/>
              <a:gd name="connsiteX25" fmla="*/ 4502 w 21600"/>
              <a:gd name="connsiteY25" fmla="*/ 3625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8750 w 21600"/>
              <a:gd name="connsiteY6" fmla="*/ 9231 h 21600"/>
              <a:gd name="connsiteX7" fmla="*/ 21310 w 21600"/>
              <a:gd name="connsiteY7" fmla="*/ 11661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935 w 21600"/>
              <a:gd name="connsiteY22" fmla="*/ 11592 h 21600"/>
              <a:gd name="connsiteX23" fmla="*/ 1172 w 21600"/>
              <a:gd name="connsiteY23" fmla="*/ 8270 h 21600"/>
              <a:gd name="connsiteX24" fmla="*/ 5372 w 21600"/>
              <a:gd name="connsiteY24" fmla="*/ 7817 h 21600"/>
              <a:gd name="connsiteX25" fmla="*/ 4502 w 21600"/>
              <a:gd name="connsiteY25" fmla="*/ 3625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8750 w 21600"/>
              <a:gd name="connsiteY6" fmla="*/ 9231 h 21600"/>
              <a:gd name="connsiteX7" fmla="*/ 21310 w 21600"/>
              <a:gd name="connsiteY7" fmla="*/ 11661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000 w 21600"/>
              <a:gd name="connsiteY22" fmla="*/ 10870 h 21600"/>
              <a:gd name="connsiteX23" fmla="*/ 1172 w 21600"/>
              <a:gd name="connsiteY23" fmla="*/ 8270 h 21600"/>
              <a:gd name="connsiteX24" fmla="*/ 5372 w 21600"/>
              <a:gd name="connsiteY24" fmla="*/ 7817 h 21600"/>
              <a:gd name="connsiteX25" fmla="*/ 4502 w 21600"/>
              <a:gd name="connsiteY25" fmla="*/ 3625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8750 w 21600"/>
              <a:gd name="connsiteY6" fmla="*/ 9231 h 21600"/>
              <a:gd name="connsiteX7" fmla="*/ 21310 w 21600"/>
              <a:gd name="connsiteY7" fmla="*/ 11661 h 21600"/>
              <a:gd name="connsiteX8" fmla="*/ 16380 w 21600"/>
              <a:gd name="connsiteY8" fmla="*/ 12310 h 21600"/>
              <a:gd name="connsiteX9" fmla="*/ 18569 w 21600"/>
              <a:gd name="connsiteY9" fmla="*/ 17725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000 w 21600"/>
              <a:gd name="connsiteY22" fmla="*/ 10870 h 21600"/>
              <a:gd name="connsiteX23" fmla="*/ 1172 w 21600"/>
              <a:gd name="connsiteY23" fmla="*/ 8270 h 21600"/>
              <a:gd name="connsiteX24" fmla="*/ 5372 w 21600"/>
              <a:gd name="connsiteY24" fmla="*/ 7817 h 21600"/>
              <a:gd name="connsiteX25" fmla="*/ 4502 w 21600"/>
              <a:gd name="connsiteY25" fmla="*/ 3625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8750 w 21600"/>
              <a:gd name="connsiteY6" fmla="*/ 9231 h 21600"/>
              <a:gd name="connsiteX7" fmla="*/ 21310 w 21600"/>
              <a:gd name="connsiteY7" fmla="*/ 11661 h 21600"/>
              <a:gd name="connsiteX8" fmla="*/ 17570 w 21600"/>
              <a:gd name="connsiteY8" fmla="*/ 13281 h 21600"/>
              <a:gd name="connsiteX9" fmla="*/ 18569 w 21600"/>
              <a:gd name="connsiteY9" fmla="*/ 17725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000 w 21600"/>
              <a:gd name="connsiteY22" fmla="*/ 10870 h 21600"/>
              <a:gd name="connsiteX23" fmla="*/ 1172 w 21600"/>
              <a:gd name="connsiteY23" fmla="*/ 8270 h 21600"/>
              <a:gd name="connsiteX24" fmla="*/ 5372 w 21600"/>
              <a:gd name="connsiteY24" fmla="*/ 7817 h 21600"/>
              <a:gd name="connsiteX25" fmla="*/ 4502 w 21600"/>
              <a:gd name="connsiteY25" fmla="*/ 3625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8750 w 21600"/>
              <a:gd name="connsiteY6" fmla="*/ 9231 h 21600"/>
              <a:gd name="connsiteX7" fmla="*/ 21310 w 21600"/>
              <a:gd name="connsiteY7" fmla="*/ 11661 h 21600"/>
              <a:gd name="connsiteX8" fmla="*/ 17570 w 21600"/>
              <a:gd name="connsiteY8" fmla="*/ 13281 h 21600"/>
              <a:gd name="connsiteX9" fmla="*/ 18569 w 21600"/>
              <a:gd name="connsiteY9" fmla="*/ 17725 h 21600"/>
              <a:gd name="connsiteX10" fmla="*/ 14640 w 21600"/>
              <a:gd name="connsiteY10" fmla="*/ 14350 h 21600"/>
              <a:gd name="connsiteX11" fmla="*/ 15549 w 21600"/>
              <a:gd name="connsiteY11" fmla="*/ 18729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000 w 21600"/>
              <a:gd name="connsiteY22" fmla="*/ 10870 h 21600"/>
              <a:gd name="connsiteX23" fmla="*/ 1172 w 21600"/>
              <a:gd name="connsiteY23" fmla="*/ 8270 h 21600"/>
              <a:gd name="connsiteX24" fmla="*/ 5372 w 21600"/>
              <a:gd name="connsiteY24" fmla="*/ 7817 h 21600"/>
              <a:gd name="connsiteX25" fmla="*/ 4502 w 21600"/>
              <a:gd name="connsiteY25" fmla="*/ 3625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8750 w 21600"/>
              <a:gd name="connsiteY6" fmla="*/ 9231 h 21600"/>
              <a:gd name="connsiteX7" fmla="*/ 21310 w 21600"/>
              <a:gd name="connsiteY7" fmla="*/ 11661 h 21600"/>
              <a:gd name="connsiteX8" fmla="*/ 17570 w 21600"/>
              <a:gd name="connsiteY8" fmla="*/ 13281 h 21600"/>
              <a:gd name="connsiteX9" fmla="*/ 18569 w 21600"/>
              <a:gd name="connsiteY9" fmla="*/ 17725 h 21600"/>
              <a:gd name="connsiteX10" fmla="*/ 15499 w 21600"/>
              <a:gd name="connsiteY10" fmla="*/ 15668 h 21600"/>
              <a:gd name="connsiteX11" fmla="*/ 15549 w 21600"/>
              <a:gd name="connsiteY11" fmla="*/ 18729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000 w 21600"/>
              <a:gd name="connsiteY22" fmla="*/ 10870 h 21600"/>
              <a:gd name="connsiteX23" fmla="*/ 1172 w 21600"/>
              <a:gd name="connsiteY23" fmla="*/ 8270 h 21600"/>
              <a:gd name="connsiteX24" fmla="*/ 5372 w 21600"/>
              <a:gd name="connsiteY24" fmla="*/ 7817 h 21600"/>
              <a:gd name="connsiteX25" fmla="*/ 4502 w 21600"/>
              <a:gd name="connsiteY25" fmla="*/ 3625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8750 w 21600"/>
              <a:gd name="connsiteY6" fmla="*/ 9231 h 21600"/>
              <a:gd name="connsiteX7" fmla="*/ 21310 w 21600"/>
              <a:gd name="connsiteY7" fmla="*/ 11661 h 21600"/>
              <a:gd name="connsiteX8" fmla="*/ 17570 w 21600"/>
              <a:gd name="connsiteY8" fmla="*/ 13281 h 21600"/>
              <a:gd name="connsiteX9" fmla="*/ 18569 w 21600"/>
              <a:gd name="connsiteY9" fmla="*/ 17725 h 21600"/>
              <a:gd name="connsiteX10" fmla="*/ 15499 w 21600"/>
              <a:gd name="connsiteY10" fmla="*/ 15668 h 21600"/>
              <a:gd name="connsiteX11" fmla="*/ 15549 w 21600"/>
              <a:gd name="connsiteY11" fmla="*/ 18729 h 21600"/>
              <a:gd name="connsiteX12" fmla="*/ 12180 w 21600"/>
              <a:gd name="connsiteY12" fmla="*/ 15935 h 21600"/>
              <a:gd name="connsiteX13" fmla="*/ 11804 w 21600"/>
              <a:gd name="connsiteY13" fmla="*/ 20561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000 w 21600"/>
              <a:gd name="connsiteY22" fmla="*/ 10870 h 21600"/>
              <a:gd name="connsiteX23" fmla="*/ 1172 w 21600"/>
              <a:gd name="connsiteY23" fmla="*/ 8270 h 21600"/>
              <a:gd name="connsiteX24" fmla="*/ 5372 w 21600"/>
              <a:gd name="connsiteY24" fmla="*/ 7817 h 21600"/>
              <a:gd name="connsiteX25" fmla="*/ 4502 w 21600"/>
              <a:gd name="connsiteY25" fmla="*/ 3625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8750 w 21600"/>
              <a:gd name="connsiteY6" fmla="*/ 9231 h 21600"/>
              <a:gd name="connsiteX7" fmla="*/ 21310 w 21600"/>
              <a:gd name="connsiteY7" fmla="*/ 11661 h 21600"/>
              <a:gd name="connsiteX8" fmla="*/ 17955 w 21600"/>
              <a:gd name="connsiteY8" fmla="*/ 14576 h 21600"/>
              <a:gd name="connsiteX9" fmla="*/ 18569 w 21600"/>
              <a:gd name="connsiteY9" fmla="*/ 17725 h 21600"/>
              <a:gd name="connsiteX10" fmla="*/ 15499 w 21600"/>
              <a:gd name="connsiteY10" fmla="*/ 15668 h 21600"/>
              <a:gd name="connsiteX11" fmla="*/ 15549 w 21600"/>
              <a:gd name="connsiteY11" fmla="*/ 18729 h 21600"/>
              <a:gd name="connsiteX12" fmla="*/ 12180 w 21600"/>
              <a:gd name="connsiteY12" fmla="*/ 15935 h 21600"/>
              <a:gd name="connsiteX13" fmla="*/ 11804 w 21600"/>
              <a:gd name="connsiteY13" fmla="*/ 20561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000 w 21600"/>
              <a:gd name="connsiteY22" fmla="*/ 10870 h 21600"/>
              <a:gd name="connsiteX23" fmla="*/ 1172 w 21600"/>
              <a:gd name="connsiteY23" fmla="*/ 8270 h 21600"/>
              <a:gd name="connsiteX24" fmla="*/ 5372 w 21600"/>
              <a:gd name="connsiteY24" fmla="*/ 7817 h 21600"/>
              <a:gd name="connsiteX25" fmla="*/ 4502 w 21600"/>
              <a:gd name="connsiteY25" fmla="*/ 3625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8750 w 21600"/>
              <a:gd name="connsiteY6" fmla="*/ 9231 h 21600"/>
              <a:gd name="connsiteX7" fmla="*/ 21555 w 21600"/>
              <a:gd name="connsiteY7" fmla="*/ 13488 h 21600"/>
              <a:gd name="connsiteX8" fmla="*/ 17955 w 21600"/>
              <a:gd name="connsiteY8" fmla="*/ 14576 h 21600"/>
              <a:gd name="connsiteX9" fmla="*/ 18569 w 21600"/>
              <a:gd name="connsiteY9" fmla="*/ 17725 h 21600"/>
              <a:gd name="connsiteX10" fmla="*/ 15499 w 21600"/>
              <a:gd name="connsiteY10" fmla="*/ 15668 h 21600"/>
              <a:gd name="connsiteX11" fmla="*/ 15549 w 21600"/>
              <a:gd name="connsiteY11" fmla="*/ 18729 h 21600"/>
              <a:gd name="connsiteX12" fmla="*/ 12180 w 21600"/>
              <a:gd name="connsiteY12" fmla="*/ 15935 h 21600"/>
              <a:gd name="connsiteX13" fmla="*/ 11804 w 21600"/>
              <a:gd name="connsiteY13" fmla="*/ 20561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000 w 21600"/>
              <a:gd name="connsiteY22" fmla="*/ 10870 h 21600"/>
              <a:gd name="connsiteX23" fmla="*/ 1172 w 21600"/>
              <a:gd name="connsiteY23" fmla="*/ 8270 h 21600"/>
              <a:gd name="connsiteX24" fmla="*/ 5372 w 21600"/>
              <a:gd name="connsiteY24" fmla="*/ 7817 h 21600"/>
              <a:gd name="connsiteX25" fmla="*/ 4502 w 21600"/>
              <a:gd name="connsiteY25" fmla="*/ 3625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8750 w 21600"/>
              <a:gd name="connsiteY6" fmla="*/ 9231 h 21600"/>
              <a:gd name="connsiteX7" fmla="*/ 21555 w 21600"/>
              <a:gd name="connsiteY7" fmla="*/ 13488 h 21600"/>
              <a:gd name="connsiteX8" fmla="*/ 17955 w 21600"/>
              <a:gd name="connsiteY8" fmla="*/ 14576 h 21600"/>
              <a:gd name="connsiteX9" fmla="*/ 18569 w 21600"/>
              <a:gd name="connsiteY9" fmla="*/ 17725 h 21600"/>
              <a:gd name="connsiteX10" fmla="*/ 15499 w 21600"/>
              <a:gd name="connsiteY10" fmla="*/ 15668 h 21600"/>
              <a:gd name="connsiteX11" fmla="*/ 15549 w 21600"/>
              <a:gd name="connsiteY11" fmla="*/ 18729 h 21600"/>
              <a:gd name="connsiteX12" fmla="*/ 12180 w 21600"/>
              <a:gd name="connsiteY12" fmla="*/ 15935 h 21600"/>
              <a:gd name="connsiteX13" fmla="*/ 11804 w 21600"/>
              <a:gd name="connsiteY13" fmla="*/ 20561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000 w 21600"/>
              <a:gd name="connsiteY22" fmla="*/ 10870 h 21600"/>
              <a:gd name="connsiteX23" fmla="*/ 1347 w 21600"/>
              <a:gd name="connsiteY23" fmla="*/ 4823 h 21600"/>
              <a:gd name="connsiteX24" fmla="*/ 5372 w 21600"/>
              <a:gd name="connsiteY24" fmla="*/ 7817 h 21600"/>
              <a:gd name="connsiteX25" fmla="*/ 4502 w 21600"/>
              <a:gd name="connsiteY25" fmla="*/ 3625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8750 w 21600"/>
              <a:gd name="connsiteY6" fmla="*/ 9231 h 21600"/>
              <a:gd name="connsiteX7" fmla="*/ 21555 w 21600"/>
              <a:gd name="connsiteY7" fmla="*/ 13488 h 21600"/>
              <a:gd name="connsiteX8" fmla="*/ 17955 w 21600"/>
              <a:gd name="connsiteY8" fmla="*/ 14576 h 21600"/>
              <a:gd name="connsiteX9" fmla="*/ 18569 w 21600"/>
              <a:gd name="connsiteY9" fmla="*/ 17725 h 21600"/>
              <a:gd name="connsiteX10" fmla="*/ 15499 w 21600"/>
              <a:gd name="connsiteY10" fmla="*/ 15668 h 21600"/>
              <a:gd name="connsiteX11" fmla="*/ 15549 w 21600"/>
              <a:gd name="connsiteY11" fmla="*/ 18729 h 21600"/>
              <a:gd name="connsiteX12" fmla="*/ 12180 w 21600"/>
              <a:gd name="connsiteY12" fmla="*/ 15935 h 21600"/>
              <a:gd name="connsiteX13" fmla="*/ 11804 w 21600"/>
              <a:gd name="connsiteY13" fmla="*/ 20561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2387 w 21600"/>
              <a:gd name="connsiteY22" fmla="*/ 9913 h 21600"/>
              <a:gd name="connsiteX23" fmla="*/ 1347 w 21600"/>
              <a:gd name="connsiteY23" fmla="*/ 4823 h 21600"/>
              <a:gd name="connsiteX24" fmla="*/ 5372 w 21600"/>
              <a:gd name="connsiteY24" fmla="*/ 7817 h 21600"/>
              <a:gd name="connsiteX25" fmla="*/ 4502 w 21600"/>
              <a:gd name="connsiteY25" fmla="*/ 3625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8750 w 21600"/>
              <a:gd name="connsiteY6" fmla="*/ 9231 h 21600"/>
              <a:gd name="connsiteX7" fmla="*/ 21555 w 21600"/>
              <a:gd name="connsiteY7" fmla="*/ 13488 h 21600"/>
              <a:gd name="connsiteX8" fmla="*/ 17955 w 21600"/>
              <a:gd name="connsiteY8" fmla="*/ 14576 h 21600"/>
              <a:gd name="connsiteX9" fmla="*/ 18569 w 21600"/>
              <a:gd name="connsiteY9" fmla="*/ 17725 h 21600"/>
              <a:gd name="connsiteX10" fmla="*/ 15499 w 21600"/>
              <a:gd name="connsiteY10" fmla="*/ 15668 h 21600"/>
              <a:gd name="connsiteX11" fmla="*/ 15549 w 21600"/>
              <a:gd name="connsiteY11" fmla="*/ 18729 h 21600"/>
              <a:gd name="connsiteX12" fmla="*/ 12180 w 21600"/>
              <a:gd name="connsiteY12" fmla="*/ 15935 h 21600"/>
              <a:gd name="connsiteX13" fmla="*/ 11804 w 21600"/>
              <a:gd name="connsiteY13" fmla="*/ 20561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2387 w 21600"/>
              <a:gd name="connsiteY22" fmla="*/ 9913 h 21600"/>
              <a:gd name="connsiteX23" fmla="*/ 1347 w 21600"/>
              <a:gd name="connsiteY23" fmla="*/ 4823 h 21600"/>
              <a:gd name="connsiteX24" fmla="*/ 5372 w 21600"/>
              <a:gd name="connsiteY24" fmla="*/ 7817 h 21600"/>
              <a:gd name="connsiteX25" fmla="*/ 4940 w 21600"/>
              <a:gd name="connsiteY25" fmla="*/ 2476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8750 w 21600"/>
              <a:gd name="connsiteY6" fmla="*/ 9231 h 21600"/>
              <a:gd name="connsiteX7" fmla="*/ 21555 w 21600"/>
              <a:gd name="connsiteY7" fmla="*/ 13488 h 21600"/>
              <a:gd name="connsiteX8" fmla="*/ 17955 w 21600"/>
              <a:gd name="connsiteY8" fmla="*/ 14576 h 21600"/>
              <a:gd name="connsiteX9" fmla="*/ 18569 w 21600"/>
              <a:gd name="connsiteY9" fmla="*/ 17725 h 21600"/>
              <a:gd name="connsiteX10" fmla="*/ 15499 w 21600"/>
              <a:gd name="connsiteY10" fmla="*/ 15668 h 21600"/>
              <a:gd name="connsiteX11" fmla="*/ 15549 w 21600"/>
              <a:gd name="connsiteY11" fmla="*/ 18729 h 21600"/>
              <a:gd name="connsiteX12" fmla="*/ 12180 w 21600"/>
              <a:gd name="connsiteY12" fmla="*/ 15935 h 21600"/>
              <a:gd name="connsiteX13" fmla="*/ 11804 w 21600"/>
              <a:gd name="connsiteY13" fmla="*/ 20561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2387 w 21600"/>
              <a:gd name="connsiteY22" fmla="*/ 9913 h 21600"/>
              <a:gd name="connsiteX23" fmla="*/ 1347 w 21600"/>
              <a:gd name="connsiteY23" fmla="*/ 4823 h 21600"/>
              <a:gd name="connsiteX24" fmla="*/ 4934 w 21600"/>
              <a:gd name="connsiteY24" fmla="*/ 6668 h 21600"/>
              <a:gd name="connsiteX25" fmla="*/ 4940 w 21600"/>
              <a:gd name="connsiteY25" fmla="*/ 2476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8750 w 21600"/>
              <a:gd name="connsiteY6" fmla="*/ 9231 h 21600"/>
              <a:gd name="connsiteX7" fmla="*/ 21555 w 21600"/>
              <a:gd name="connsiteY7" fmla="*/ 13488 h 21600"/>
              <a:gd name="connsiteX8" fmla="*/ 17955 w 21600"/>
              <a:gd name="connsiteY8" fmla="*/ 14576 h 21600"/>
              <a:gd name="connsiteX9" fmla="*/ 18569 w 21600"/>
              <a:gd name="connsiteY9" fmla="*/ 17725 h 21600"/>
              <a:gd name="connsiteX10" fmla="*/ 15499 w 21600"/>
              <a:gd name="connsiteY10" fmla="*/ 15668 h 21600"/>
              <a:gd name="connsiteX11" fmla="*/ 15549 w 21600"/>
              <a:gd name="connsiteY11" fmla="*/ 18729 h 21600"/>
              <a:gd name="connsiteX12" fmla="*/ 12180 w 21600"/>
              <a:gd name="connsiteY12" fmla="*/ 15935 h 21600"/>
              <a:gd name="connsiteX13" fmla="*/ 11804 w 21600"/>
              <a:gd name="connsiteY13" fmla="*/ 20561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6519 w 21600"/>
              <a:gd name="connsiteY16" fmla="*/ 17742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2387 w 21600"/>
              <a:gd name="connsiteY22" fmla="*/ 9913 h 21600"/>
              <a:gd name="connsiteX23" fmla="*/ 1347 w 21600"/>
              <a:gd name="connsiteY23" fmla="*/ 4823 h 21600"/>
              <a:gd name="connsiteX24" fmla="*/ 4934 w 21600"/>
              <a:gd name="connsiteY24" fmla="*/ 6668 h 21600"/>
              <a:gd name="connsiteX25" fmla="*/ 4940 w 21600"/>
              <a:gd name="connsiteY25" fmla="*/ 2476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8750 w 21600"/>
              <a:gd name="connsiteY6" fmla="*/ 9231 h 21600"/>
              <a:gd name="connsiteX7" fmla="*/ 21555 w 21600"/>
              <a:gd name="connsiteY7" fmla="*/ 13488 h 21600"/>
              <a:gd name="connsiteX8" fmla="*/ 17955 w 21600"/>
              <a:gd name="connsiteY8" fmla="*/ 14576 h 21600"/>
              <a:gd name="connsiteX9" fmla="*/ 18569 w 21600"/>
              <a:gd name="connsiteY9" fmla="*/ 17725 h 21600"/>
              <a:gd name="connsiteX10" fmla="*/ 15499 w 21600"/>
              <a:gd name="connsiteY10" fmla="*/ 15668 h 21600"/>
              <a:gd name="connsiteX11" fmla="*/ 15549 w 21600"/>
              <a:gd name="connsiteY11" fmla="*/ 18729 h 21600"/>
              <a:gd name="connsiteX12" fmla="*/ 12180 w 21600"/>
              <a:gd name="connsiteY12" fmla="*/ 15935 h 21600"/>
              <a:gd name="connsiteX13" fmla="*/ 11804 w 21600"/>
              <a:gd name="connsiteY13" fmla="*/ 20561 h 21600"/>
              <a:gd name="connsiteX14" fmla="*/ 9872 w 21600"/>
              <a:gd name="connsiteY14" fmla="*/ 17370 h 21600"/>
              <a:gd name="connsiteX15" fmla="*/ 8744 w 21600"/>
              <a:gd name="connsiteY15" fmla="*/ 20669 h 21600"/>
              <a:gd name="connsiteX16" fmla="*/ 6519 w 21600"/>
              <a:gd name="connsiteY16" fmla="*/ 17742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2387 w 21600"/>
              <a:gd name="connsiteY22" fmla="*/ 9913 h 21600"/>
              <a:gd name="connsiteX23" fmla="*/ 1347 w 21600"/>
              <a:gd name="connsiteY23" fmla="*/ 4823 h 21600"/>
              <a:gd name="connsiteX24" fmla="*/ 4934 w 21600"/>
              <a:gd name="connsiteY24" fmla="*/ 6668 h 21600"/>
              <a:gd name="connsiteX25" fmla="*/ 4940 w 21600"/>
              <a:gd name="connsiteY25" fmla="*/ 2476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1600" h="21600">
                <a:moveTo>
                  <a:pt x="11462" y="4342"/>
                </a:moveTo>
                <a:lnTo>
                  <a:pt x="14790" y="0"/>
                </a:lnTo>
                <a:cubicBezTo>
                  <a:pt x="14702" y="1926"/>
                  <a:pt x="14613" y="3851"/>
                  <a:pt x="14525" y="5777"/>
                </a:cubicBezTo>
                <a:lnTo>
                  <a:pt x="18007" y="3172"/>
                </a:lnTo>
                <a:lnTo>
                  <a:pt x="16380" y="6532"/>
                </a:lnTo>
                <a:lnTo>
                  <a:pt x="21600" y="6645"/>
                </a:lnTo>
                <a:lnTo>
                  <a:pt x="18750" y="9231"/>
                </a:lnTo>
                <a:lnTo>
                  <a:pt x="21555" y="13488"/>
                </a:lnTo>
                <a:lnTo>
                  <a:pt x="17955" y="14576"/>
                </a:lnTo>
                <a:lnTo>
                  <a:pt x="18569" y="17725"/>
                </a:lnTo>
                <a:lnTo>
                  <a:pt x="15499" y="15668"/>
                </a:lnTo>
                <a:cubicBezTo>
                  <a:pt x="15600" y="16675"/>
                  <a:pt x="15448" y="17722"/>
                  <a:pt x="15549" y="18729"/>
                </a:cubicBezTo>
                <a:lnTo>
                  <a:pt x="12180" y="15935"/>
                </a:lnTo>
                <a:cubicBezTo>
                  <a:pt x="12055" y="17477"/>
                  <a:pt x="11929" y="19019"/>
                  <a:pt x="11804" y="20561"/>
                </a:cubicBezTo>
                <a:lnTo>
                  <a:pt x="9872" y="17370"/>
                </a:lnTo>
                <a:lnTo>
                  <a:pt x="8744" y="20669"/>
                </a:lnTo>
                <a:lnTo>
                  <a:pt x="6519" y="17742"/>
                </a:lnTo>
                <a:lnTo>
                  <a:pt x="4917" y="21600"/>
                </a:lnTo>
                <a:cubicBezTo>
                  <a:pt x="4880" y="20480"/>
                  <a:pt x="4842" y="19360"/>
                  <a:pt x="4805" y="18240"/>
                </a:cubicBezTo>
                <a:lnTo>
                  <a:pt x="1285" y="17825"/>
                </a:lnTo>
                <a:lnTo>
                  <a:pt x="3330" y="15370"/>
                </a:lnTo>
                <a:lnTo>
                  <a:pt x="0" y="12877"/>
                </a:lnTo>
                <a:lnTo>
                  <a:pt x="2387" y="9913"/>
                </a:lnTo>
                <a:lnTo>
                  <a:pt x="1347" y="4823"/>
                </a:lnTo>
                <a:lnTo>
                  <a:pt x="4934" y="6668"/>
                </a:lnTo>
                <a:cubicBezTo>
                  <a:pt x="4936" y="5271"/>
                  <a:pt x="4938" y="3873"/>
                  <a:pt x="4940" y="2476"/>
                </a:cubicBezTo>
                <a:lnTo>
                  <a:pt x="8550" y="6382"/>
                </a:lnTo>
                <a:lnTo>
                  <a:pt x="9722" y="1887"/>
                </a:lnTo>
                <a:lnTo>
                  <a:pt x="11462" y="4342"/>
                </a:lnTo>
                <a:close/>
              </a:path>
            </a:pathLst>
          </a:cu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86" name="テキスト ボックス 2">
            <a:extLst>
              <a:ext uri="{FF2B5EF4-FFF2-40B4-BE49-F238E27FC236}">
                <a16:creationId xmlns:a16="http://schemas.microsoft.com/office/drawing/2014/main" id="{181A6160-21F3-4D0E-802D-4BCDFB85D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421" y="1313323"/>
            <a:ext cx="4148120" cy="57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800" kern="100" dirty="0">
                <a:ln w="317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游明朝" panose="02020400000000000000" pitchFamily="18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交通死亡事故</a:t>
            </a:r>
            <a:r>
              <a:rPr lang="ja-JP" altLang="en-US" sz="2800" kern="100" dirty="0">
                <a:ln w="317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游明朝" panose="02020400000000000000" pitchFamily="18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２件発生！</a:t>
            </a:r>
            <a:endParaRPr lang="en-US" altLang="ja-JP" sz="2800" kern="100" dirty="0">
              <a:ln w="317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latin typeface="游明朝" panose="02020400000000000000" pitchFamily="18" charset="-128"/>
              <a:ea typeface="ＤＦ特太ゴシック体" panose="020B0509000000000000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184" name="直線矢印コネクタ 183">
            <a:extLst>
              <a:ext uri="{FF2B5EF4-FFF2-40B4-BE49-F238E27FC236}">
                <a16:creationId xmlns:a16="http://schemas.microsoft.com/office/drawing/2014/main" id="{2971E3CC-DCDA-44A3-87E4-40DA5A327472}"/>
              </a:ext>
            </a:extLst>
          </p:cNvPr>
          <p:cNvCxnSpPr>
            <a:cxnSpLocks/>
          </p:cNvCxnSpPr>
          <p:nvPr/>
        </p:nvCxnSpPr>
        <p:spPr>
          <a:xfrm flipH="1">
            <a:off x="1872492" y="5387477"/>
            <a:ext cx="7776" cy="10951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>
            <a:extLst>
              <a:ext uri="{FF2B5EF4-FFF2-40B4-BE49-F238E27FC236}">
                <a16:creationId xmlns:a16="http://schemas.microsoft.com/office/drawing/2014/main" id="{4BE7F726-0E56-4497-A8B5-C68291E22498}"/>
              </a:ext>
            </a:extLst>
          </p:cNvPr>
          <p:cNvCxnSpPr>
            <a:cxnSpLocks/>
          </p:cNvCxnSpPr>
          <p:nvPr/>
        </p:nvCxnSpPr>
        <p:spPr>
          <a:xfrm flipV="1">
            <a:off x="2096085" y="5170757"/>
            <a:ext cx="0" cy="4947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>
            <a:extLst>
              <a:ext uri="{FF2B5EF4-FFF2-40B4-BE49-F238E27FC236}">
                <a16:creationId xmlns:a16="http://schemas.microsoft.com/office/drawing/2014/main" id="{179A1595-166D-45AF-8851-48383992FE7E}"/>
              </a:ext>
            </a:extLst>
          </p:cNvPr>
          <p:cNvCxnSpPr>
            <a:cxnSpLocks/>
          </p:cNvCxnSpPr>
          <p:nvPr/>
        </p:nvCxnSpPr>
        <p:spPr>
          <a:xfrm>
            <a:off x="2072036" y="6103730"/>
            <a:ext cx="248189" cy="286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>
            <a:extLst>
              <a:ext uri="{FF2B5EF4-FFF2-40B4-BE49-F238E27FC236}">
                <a16:creationId xmlns:a16="http://schemas.microsoft.com/office/drawing/2014/main" id="{A083B57A-EA01-43FA-AF9D-786BE1A11FC2}"/>
              </a:ext>
            </a:extLst>
          </p:cNvPr>
          <p:cNvCxnSpPr>
            <a:cxnSpLocks/>
          </p:cNvCxnSpPr>
          <p:nvPr/>
        </p:nvCxnSpPr>
        <p:spPr>
          <a:xfrm>
            <a:off x="2093984" y="5661035"/>
            <a:ext cx="4579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>
            <a:extLst>
              <a:ext uri="{FF2B5EF4-FFF2-40B4-BE49-F238E27FC236}">
                <a16:creationId xmlns:a16="http://schemas.microsoft.com/office/drawing/2014/main" id="{2EDB8282-59F7-457C-94D9-DECBE0AFFF94}"/>
              </a:ext>
            </a:extLst>
          </p:cNvPr>
          <p:cNvCxnSpPr>
            <a:cxnSpLocks/>
          </p:cNvCxnSpPr>
          <p:nvPr/>
        </p:nvCxnSpPr>
        <p:spPr>
          <a:xfrm flipV="1">
            <a:off x="1306840" y="5193783"/>
            <a:ext cx="1071" cy="4847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>
            <a:extLst>
              <a:ext uri="{FF2B5EF4-FFF2-40B4-BE49-F238E27FC236}">
                <a16:creationId xmlns:a16="http://schemas.microsoft.com/office/drawing/2014/main" id="{11F26128-DE68-4736-B502-2FF2146F52FE}"/>
              </a:ext>
            </a:extLst>
          </p:cNvPr>
          <p:cNvCxnSpPr>
            <a:cxnSpLocks/>
          </p:cNvCxnSpPr>
          <p:nvPr/>
        </p:nvCxnSpPr>
        <p:spPr>
          <a:xfrm>
            <a:off x="924657" y="6099904"/>
            <a:ext cx="375472" cy="6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>
            <a:extLst>
              <a:ext uri="{FF2B5EF4-FFF2-40B4-BE49-F238E27FC236}">
                <a16:creationId xmlns:a16="http://schemas.microsoft.com/office/drawing/2014/main" id="{7AE938A6-2D6B-4951-A18F-88A99A0ED20E}"/>
              </a:ext>
            </a:extLst>
          </p:cNvPr>
          <p:cNvCxnSpPr>
            <a:cxnSpLocks/>
          </p:cNvCxnSpPr>
          <p:nvPr/>
        </p:nvCxnSpPr>
        <p:spPr>
          <a:xfrm flipV="1">
            <a:off x="932691" y="5675265"/>
            <a:ext cx="376954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>
            <a:extLst>
              <a:ext uri="{FF2B5EF4-FFF2-40B4-BE49-F238E27FC236}">
                <a16:creationId xmlns:a16="http://schemas.microsoft.com/office/drawing/2014/main" id="{1BC53F1A-48D2-4A3B-A055-D93809333325}"/>
              </a:ext>
            </a:extLst>
          </p:cNvPr>
          <p:cNvCxnSpPr>
            <a:cxnSpLocks/>
          </p:cNvCxnSpPr>
          <p:nvPr/>
        </p:nvCxnSpPr>
        <p:spPr>
          <a:xfrm flipV="1">
            <a:off x="1113069" y="5673893"/>
            <a:ext cx="3498" cy="2648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>
            <a:extLst>
              <a:ext uri="{FF2B5EF4-FFF2-40B4-BE49-F238E27FC236}">
                <a16:creationId xmlns:a16="http://schemas.microsoft.com/office/drawing/2014/main" id="{58CE2042-2D0C-403A-BB2C-E4B4FBCAA67B}"/>
              </a:ext>
            </a:extLst>
          </p:cNvPr>
          <p:cNvCxnSpPr>
            <a:cxnSpLocks/>
          </p:cNvCxnSpPr>
          <p:nvPr/>
        </p:nvCxnSpPr>
        <p:spPr>
          <a:xfrm rot="16200000">
            <a:off x="1416363" y="5275695"/>
            <a:ext cx="1030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コネクタ 160">
            <a:extLst>
              <a:ext uri="{FF2B5EF4-FFF2-40B4-BE49-F238E27FC236}">
                <a16:creationId xmlns:a16="http://schemas.microsoft.com/office/drawing/2014/main" id="{A47F6861-A939-4DB5-BAB4-22B14CFA1E58}"/>
              </a:ext>
            </a:extLst>
          </p:cNvPr>
          <p:cNvCxnSpPr>
            <a:cxnSpLocks/>
          </p:cNvCxnSpPr>
          <p:nvPr/>
        </p:nvCxnSpPr>
        <p:spPr>
          <a:xfrm rot="16200000">
            <a:off x="1416363" y="5419387"/>
            <a:ext cx="1030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コネクタ 161">
            <a:extLst>
              <a:ext uri="{FF2B5EF4-FFF2-40B4-BE49-F238E27FC236}">
                <a16:creationId xmlns:a16="http://schemas.microsoft.com/office/drawing/2014/main" id="{395FF131-93FF-4BD6-AF8B-26A10A3C6F12}"/>
              </a:ext>
            </a:extLst>
          </p:cNvPr>
          <p:cNvCxnSpPr>
            <a:cxnSpLocks/>
          </p:cNvCxnSpPr>
          <p:nvPr/>
        </p:nvCxnSpPr>
        <p:spPr>
          <a:xfrm flipV="1">
            <a:off x="1302419" y="6285161"/>
            <a:ext cx="484761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>
            <a:extLst>
              <a:ext uri="{FF2B5EF4-FFF2-40B4-BE49-F238E27FC236}">
                <a16:creationId xmlns:a16="http://schemas.microsoft.com/office/drawing/2014/main" id="{3EDE61CF-CC9C-4E3B-8C79-EDC41723E51F}"/>
              </a:ext>
            </a:extLst>
          </p:cNvPr>
          <p:cNvCxnSpPr>
            <a:cxnSpLocks/>
          </p:cNvCxnSpPr>
          <p:nvPr/>
        </p:nvCxnSpPr>
        <p:spPr>
          <a:xfrm rot="16200000">
            <a:off x="1906096" y="6333055"/>
            <a:ext cx="591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>
            <a:extLst>
              <a:ext uri="{FF2B5EF4-FFF2-40B4-BE49-F238E27FC236}">
                <a16:creationId xmlns:a16="http://schemas.microsoft.com/office/drawing/2014/main" id="{12A8155F-65B7-44B9-85BA-CD9B48B3F9B6}"/>
              </a:ext>
            </a:extLst>
          </p:cNvPr>
          <p:cNvCxnSpPr>
            <a:cxnSpLocks/>
          </p:cNvCxnSpPr>
          <p:nvPr/>
        </p:nvCxnSpPr>
        <p:spPr>
          <a:xfrm rot="16200000" flipV="1">
            <a:off x="1662286" y="5335007"/>
            <a:ext cx="293594" cy="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コネクタ 164">
            <a:extLst>
              <a:ext uri="{FF2B5EF4-FFF2-40B4-BE49-F238E27FC236}">
                <a16:creationId xmlns:a16="http://schemas.microsoft.com/office/drawing/2014/main" id="{9576C256-2E18-462A-985B-CC38047ECA08}"/>
              </a:ext>
            </a:extLst>
          </p:cNvPr>
          <p:cNvCxnSpPr>
            <a:cxnSpLocks/>
          </p:cNvCxnSpPr>
          <p:nvPr/>
        </p:nvCxnSpPr>
        <p:spPr>
          <a:xfrm rot="16200000">
            <a:off x="1500345" y="5350669"/>
            <a:ext cx="28250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>
            <a:extLst>
              <a:ext uri="{FF2B5EF4-FFF2-40B4-BE49-F238E27FC236}">
                <a16:creationId xmlns:a16="http://schemas.microsoft.com/office/drawing/2014/main" id="{F1F5ED78-197E-4756-A512-9AD3EEC81784}"/>
              </a:ext>
            </a:extLst>
          </p:cNvPr>
          <p:cNvCxnSpPr>
            <a:cxnSpLocks/>
          </p:cNvCxnSpPr>
          <p:nvPr/>
        </p:nvCxnSpPr>
        <p:spPr>
          <a:xfrm flipV="1">
            <a:off x="1761938" y="6280758"/>
            <a:ext cx="0" cy="4149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コネクタ 167">
            <a:extLst>
              <a:ext uri="{FF2B5EF4-FFF2-40B4-BE49-F238E27FC236}">
                <a16:creationId xmlns:a16="http://schemas.microsoft.com/office/drawing/2014/main" id="{E5E80193-1507-4E02-868B-1A9507706580}"/>
              </a:ext>
            </a:extLst>
          </p:cNvPr>
          <p:cNvCxnSpPr>
            <a:cxnSpLocks/>
          </p:cNvCxnSpPr>
          <p:nvPr/>
        </p:nvCxnSpPr>
        <p:spPr>
          <a:xfrm flipV="1">
            <a:off x="1785770" y="6284649"/>
            <a:ext cx="0" cy="4085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コネクタ 168">
            <a:extLst>
              <a:ext uri="{FF2B5EF4-FFF2-40B4-BE49-F238E27FC236}">
                <a16:creationId xmlns:a16="http://schemas.microsoft.com/office/drawing/2014/main" id="{D45A3981-44F9-4F92-A047-1BF09FF32B1B}"/>
              </a:ext>
            </a:extLst>
          </p:cNvPr>
          <p:cNvCxnSpPr>
            <a:cxnSpLocks/>
          </p:cNvCxnSpPr>
          <p:nvPr/>
        </p:nvCxnSpPr>
        <p:spPr>
          <a:xfrm rot="16200000">
            <a:off x="1519039" y="5346561"/>
            <a:ext cx="28250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コネクタ 169">
            <a:extLst>
              <a:ext uri="{FF2B5EF4-FFF2-40B4-BE49-F238E27FC236}">
                <a16:creationId xmlns:a16="http://schemas.microsoft.com/office/drawing/2014/main" id="{D69E793F-2C14-48F1-A549-60EAFDBFB779}"/>
              </a:ext>
            </a:extLst>
          </p:cNvPr>
          <p:cNvCxnSpPr>
            <a:cxnSpLocks/>
          </p:cNvCxnSpPr>
          <p:nvPr/>
        </p:nvCxnSpPr>
        <p:spPr>
          <a:xfrm flipV="1">
            <a:off x="1640813" y="5487515"/>
            <a:ext cx="447545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EA70B8-5162-49E5-8115-64F792C7EE95}"/>
              </a:ext>
            </a:extLst>
          </p:cNvPr>
          <p:cNvGrpSpPr/>
          <p:nvPr/>
        </p:nvGrpSpPr>
        <p:grpSpPr>
          <a:xfrm rot="21078278">
            <a:off x="2179961" y="5701462"/>
            <a:ext cx="133555" cy="347380"/>
            <a:chOff x="-523372" y="5238348"/>
            <a:chExt cx="188128" cy="503957"/>
          </a:xfrm>
        </p:grpSpPr>
        <p:sp>
          <p:nvSpPr>
            <p:cNvPr id="175" name="正方形/長方形 174">
              <a:extLst>
                <a:ext uri="{FF2B5EF4-FFF2-40B4-BE49-F238E27FC236}">
                  <a16:creationId xmlns:a16="http://schemas.microsoft.com/office/drawing/2014/main" id="{88266EC3-0C08-42F1-81E3-0A4011AD78AA}"/>
                </a:ext>
              </a:extLst>
            </p:cNvPr>
            <p:cNvSpPr/>
            <p:nvPr/>
          </p:nvSpPr>
          <p:spPr>
            <a:xfrm>
              <a:off x="-517735" y="5683772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正方形/長方形 175">
              <a:extLst>
                <a:ext uri="{FF2B5EF4-FFF2-40B4-BE49-F238E27FC236}">
                  <a16:creationId xmlns:a16="http://schemas.microsoft.com/office/drawing/2014/main" id="{B8CC63A3-ABD9-49E8-8460-245B506E5EBD}"/>
                </a:ext>
              </a:extLst>
            </p:cNvPr>
            <p:cNvSpPr/>
            <p:nvPr/>
          </p:nvSpPr>
          <p:spPr>
            <a:xfrm>
              <a:off x="-519921" y="5460812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正方形/長方形 176">
              <a:extLst>
                <a:ext uri="{FF2B5EF4-FFF2-40B4-BE49-F238E27FC236}">
                  <a16:creationId xmlns:a16="http://schemas.microsoft.com/office/drawing/2014/main" id="{69EEA67A-62FB-4268-8EB2-38B280FA8424}"/>
                </a:ext>
              </a:extLst>
            </p:cNvPr>
            <p:cNvSpPr/>
            <p:nvPr/>
          </p:nvSpPr>
          <p:spPr>
            <a:xfrm>
              <a:off x="-519922" y="5569451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正方形/長方形 177">
              <a:extLst>
                <a:ext uri="{FF2B5EF4-FFF2-40B4-BE49-F238E27FC236}">
                  <a16:creationId xmlns:a16="http://schemas.microsoft.com/office/drawing/2014/main" id="{D3F1A281-F843-44BB-A249-9C44603EB7E8}"/>
                </a:ext>
              </a:extLst>
            </p:cNvPr>
            <p:cNvSpPr/>
            <p:nvPr/>
          </p:nvSpPr>
          <p:spPr>
            <a:xfrm>
              <a:off x="-523372" y="5352581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正方形/長方形 178">
              <a:extLst>
                <a:ext uri="{FF2B5EF4-FFF2-40B4-BE49-F238E27FC236}">
                  <a16:creationId xmlns:a16="http://schemas.microsoft.com/office/drawing/2014/main" id="{6FC3F51F-E70F-4117-B4A5-3B0DFC62B0A1}"/>
                </a:ext>
              </a:extLst>
            </p:cNvPr>
            <p:cNvSpPr/>
            <p:nvPr/>
          </p:nvSpPr>
          <p:spPr>
            <a:xfrm>
              <a:off x="-523372" y="5238348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90" name="直線コネクタ 189">
            <a:extLst>
              <a:ext uri="{FF2B5EF4-FFF2-40B4-BE49-F238E27FC236}">
                <a16:creationId xmlns:a16="http://schemas.microsoft.com/office/drawing/2014/main" id="{425D03A3-19AB-4E4A-9C23-4A05FB597A16}"/>
              </a:ext>
            </a:extLst>
          </p:cNvPr>
          <p:cNvCxnSpPr>
            <a:cxnSpLocks/>
          </p:cNvCxnSpPr>
          <p:nvPr/>
        </p:nvCxnSpPr>
        <p:spPr>
          <a:xfrm flipV="1">
            <a:off x="1461459" y="6285620"/>
            <a:ext cx="1" cy="3989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49A38C7E-C6D0-4F5C-B3F4-2AC32ED9BC6D}"/>
              </a:ext>
            </a:extLst>
          </p:cNvPr>
          <p:cNvGrpSpPr/>
          <p:nvPr/>
        </p:nvGrpSpPr>
        <p:grpSpPr>
          <a:xfrm>
            <a:off x="1366818" y="5527018"/>
            <a:ext cx="688553" cy="126995"/>
            <a:chOff x="-1841138" y="5714639"/>
            <a:chExt cx="969909" cy="184236"/>
          </a:xfrm>
        </p:grpSpPr>
        <p:sp>
          <p:nvSpPr>
            <p:cNvPr id="192" name="正方形/長方形 191">
              <a:extLst>
                <a:ext uri="{FF2B5EF4-FFF2-40B4-BE49-F238E27FC236}">
                  <a16:creationId xmlns:a16="http://schemas.microsoft.com/office/drawing/2014/main" id="{5E763BE3-C558-43FF-A93C-D147C2BF61E2}"/>
                </a:ext>
              </a:extLst>
            </p:cNvPr>
            <p:cNvSpPr/>
            <p:nvPr/>
          </p:nvSpPr>
          <p:spPr>
            <a:xfrm rot="16200000">
              <a:off x="-1103489" y="5776618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正方形/長方形 192">
              <a:extLst>
                <a:ext uri="{FF2B5EF4-FFF2-40B4-BE49-F238E27FC236}">
                  <a16:creationId xmlns:a16="http://schemas.microsoft.com/office/drawing/2014/main" id="{2AFAEB6B-9943-4256-8FA3-CB85E7FEE1F8}"/>
                </a:ext>
              </a:extLst>
            </p:cNvPr>
            <p:cNvSpPr/>
            <p:nvPr/>
          </p:nvSpPr>
          <p:spPr>
            <a:xfrm rot="16200000">
              <a:off x="-1217719" y="5776618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正方形/長方形 193">
              <a:extLst>
                <a:ext uri="{FF2B5EF4-FFF2-40B4-BE49-F238E27FC236}">
                  <a16:creationId xmlns:a16="http://schemas.microsoft.com/office/drawing/2014/main" id="{F7ABF7D1-DA4E-4BBA-8C98-8598FC6FE122}"/>
                </a:ext>
              </a:extLst>
            </p:cNvPr>
            <p:cNvSpPr/>
            <p:nvPr/>
          </p:nvSpPr>
          <p:spPr>
            <a:xfrm rot="16200000">
              <a:off x="-1331952" y="5776618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正方形/長方形 194">
              <a:extLst>
                <a:ext uri="{FF2B5EF4-FFF2-40B4-BE49-F238E27FC236}">
                  <a16:creationId xmlns:a16="http://schemas.microsoft.com/office/drawing/2014/main" id="{B176F530-69B2-4E3F-A5D4-0A7E1B8CBAF6}"/>
                </a:ext>
              </a:extLst>
            </p:cNvPr>
            <p:cNvSpPr/>
            <p:nvPr/>
          </p:nvSpPr>
          <p:spPr>
            <a:xfrm rot="16200000">
              <a:off x="-1446185" y="5776618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正方形/長方形 195">
              <a:extLst>
                <a:ext uri="{FF2B5EF4-FFF2-40B4-BE49-F238E27FC236}">
                  <a16:creationId xmlns:a16="http://schemas.microsoft.com/office/drawing/2014/main" id="{F2FFCDDE-D006-49E4-BC1E-93E755251463}"/>
                </a:ext>
              </a:extLst>
            </p:cNvPr>
            <p:cNvSpPr/>
            <p:nvPr/>
          </p:nvSpPr>
          <p:spPr>
            <a:xfrm rot="16200000">
              <a:off x="-1560418" y="5776618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正方形/長方形 196">
              <a:extLst>
                <a:ext uri="{FF2B5EF4-FFF2-40B4-BE49-F238E27FC236}">
                  <a16:creationId xmlns:a16="http://schemas.microsoft.com/office/drawing/2014/main" id="{5D15C6C7-8178-4A95-A033-EAD365269DBD}"/>
                </a:ext>
              </a:extLst>
            </p:cNvPr>
            <p:cNvSpPr/>
            <p:nvPr/>
          </p:nvSpPr>
          <p:spPr>
            <a:xfrm rot="16200000">
              <a:off x="-1674651" y="5776618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正方形/長方形 197">
              <a:extLst>
                <a:ext uri="{FF2B5EF4-FFF2-40B4-BE49-F238E27FC236}">
                  <a16:creationId xmlns:a16="http://schemas.microsoft.com/office/drawing/2014/main" id="{36EDAABD-C43F-4967-9F54-9E409C05C573}"/>
                </a:ext>
              </a:extLst>
            </p:cNvPr>
            <p:cNvSpPr/>
            <p:nvPr/>
          </p:nvSpPr>
          <p:spPr>
            <a:xfrm rot="16200000">
              <a:off x="-1788884" y="5776618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正方形/長方形 198">
              <a:extLst>
                <a:ext uri="{FF2B5EF4-FFF2-40B4-BE49-F238E27FC236}">
                  <a16:creationId xmlns:a16="http://schemas.microsoft.com/office/drawing/2014/main" id="{CDE296A4-D114-46B9-B149-3AEE43EFCE59}"/>
                </a:ext>
              </a:extLst>
            </p:cNvPr>
            <p:cNvSpPr/>
            <p:nvPr/>
          </p:nvSpPr>
          <p:spPr>
            <a:xfrm rot="16200000">
              <a:off x="-1903117" y="5776618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正方形/長方形 200">
              <a:extLst>
                <a:ext uri="{FF2B5EF4-FFF2-40B4-BE49-F238E27FC236}">
                  <a16:creationId xmlns:a16="http://schemas.microsoft.com/office/drawing/2014/main" id="{DF8E99D9-96E8-4EFF-9387-3C01B6DC1C3C}"/>
                </a:ext>
              </a:extLst>
            </p:cNvPr>
            <p:cNvSpPr/>
            <p:nvPr/>
          </p:nvSpPr>
          <p:spPr>
            <a:xfrm rot="16200000">
              <a:off x="-991741" y="5778363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202" name="直線コネクタ 201">
            <a:extLst>
              <a:ext uri="{FF2B5EF4-FFF2-40B4-BE49-F238E27FC236}">
                <a16:creationId xmlns:a16="http://schemas.microsoft.com/office/drawing/2014/main" id="{93FCD570-4FDF-4E83-AF46-1EC84AFA2B61}"/>
              </a:ext>
            </a:extLst>
          </p:cNvPr>
          <p:cNvCxnSpPr>
            <a:cxnSpLocks/>
          </p:cNvCxnSpPr>
          <p:nvPr/>
        </p:nvCxnSpPr>
        <p:spPr>
          <a:xfrm flipV="1">
            <a:off x="2380653" y="5830981"/>
            <a:ext cx="3498" cy="2648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直線コネクタ 203">
            <a:extLst>
              <a:ext uri="{FF2B5EF4-FFF2-40B4-BE49-F238E27FC236}">
                <a16:creationId xmlns:a16="http://schemas.microsoft.com/office/drawing/2014/main" id="{C4F2235F-18A6-46E0-AE27-BEB894799815}"/>
              </a:ext>
            </a:extLst>
          </p:cNvPr>
          <p:cNvCxnSpPr>
            <a:cxnSpLocks/>
          </p:cNvCxnSpPr>
          <p:nvPr/>
        </p:nvCxnSpPr>
        <p:spPr>
          <a:xfrm>
            <a:off x="2252350" y="6098494"/>
            <a:ext cx="214506" cy="2282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コネクタ 204">
            <a:extLst>
              <a:ext uri="{FF2B5EF4-FFF2-40B4-BE49-F238E27FC236}">
                <a16:creationId xmlns:a16="http://schemas.microsoft.com/office/drawing/2014/main" id="{C0B2D654-20A0-4277-8126-53928BA01831}"/>
              </a:ext>
            </a:extLst>
          </p:cNvPr>
          <p:cNvCxnSpPr>
            <a:cxnSpLocks/>
          </p:cNvCxnSpPr>
          <p:nvPr/>
        </p:nvCxnSpPr>
        <p:spPr>
          <a:xfrm flipV="1">
            <a:off x="2251786" y="6097594"/>
            <a:ext cx="290460" cy="17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" name="グループ化 205">
            <a:extLst>
              <a:ext uri="{FF2B5EF4-FFF2-40B4-BE49-F238E27FC236}">
                <a16:creationId xmlns:a16="http://schemas.microsoft.com/office/drawing/2014/main" id="{D7A2F1C2-3344-4FD2-A3E0-DA2D8C18EF64}"/>
              </a:ext>
            </a:extLst>
          </p:cNvPr>
          <p:cNvGrpSpPr/>
          <p:nvPr/>
        </p:nvGrpSpPr>
        <p:grpSpPr>
          <a:xfrm>
            <a:off x="1151554" y="5715850"/>
            <a:ext cx="133555" cy="347380"/>
            <a:chOff x="-523372" y="5238348"/>
            <a:chExt cx="188128" cy="503957"/>
          </a:xfrm>
        </p:grpSpPr>
        <p:sp>
          <p:nvSpPr>
            <p:cNvPr id="207" name="正方形/長方形 206">
              <a:extLst>
                <a:ext uri="{FF2B5EF4-FFF2-40B4-BE49-F238E27FC236}">
                  <a16:creationId xmlns:a16="http://schemas.microsoft.com/office/drawing/2014/main" id="{04D29BBD-9817-4C39-A4B7-E4EB3E564C6D}"/>
                </a:ext>
              </a:extLst>
            </p:cNvPr>
            <p:cNvSpPr/>
            <p:nvPr/>
          </p:nvSpPr>
          <p:spPr>
            <a:xfrm>
              <a:off x="-517735" y="5683772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正方形/長方形 207">
              <a:extLst>
                <a:ext uri="{FF2B5EF4-FFF2-40B4-BE49-F238E27FC236}">
                  <a16:creationId xmlns:a16="http://schemas.microsoft.com/office/drawing/2014/main" id="{E8CCDB8A-3D11-4341-A4A1-B9037C8FBC8A}"/>
                </a:ext>
              </a:extLst>
            </p:cNvPr>
            <p:cNvSpPr/>
            <p:nvPr/>
          </p:nvSpPr>
          <p:spPr>
            <a:xfrm>
              <a:off x="-519921" y="5460812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正方形/長方形 208">
              <a:extLst>
                <a:ext uri="{FF2B5EF4-FFF2-40B4-BE49-F238E27FC236}">
                  <a16:creationId xmlns:a16="http://schemas.microsoft.com/office/drawing/2014/main" id="{CB09A1EF-172B-4DF8-8AA4-C16CE81C1CE8}"/>
                </a:ext>
              </a:extLst>
            </p:cNvPr>
            <p:cNvSpPr/>
            <p:nvPr/>
          </p:nvSpPr>
          <p:spPr>
            <a:xfrm>
              <a:off x="-519922" y="5569451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正方形/長方形 209">
              <a:extLst>
                <a:ext uri="{FF2B5EF4-FFF2-40B4-BE49-F238E27FC236}">
                  <a16:creationId xmlns:a16="http://schemas.microsoft.com/office/drawing/2014/main" id="{1F2FA250-A48B-4195-93FE-406317A7FE46}"/>
                </a:ext>
              </a:extLst>
            </p:cNvPr>
            <p:cNvSpPr/>
            <p:nvPr/>
          </p:nvSpPr>
          <p:spPr>
            <a:xfrm>
              <a:off x="-523372" y="5352581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正方形/長方形 210">
              <a:extLst>
                <a:ext uri="{FF2B5EF4-FFF2-40B4-BE49-F238E27FC236}">
                  <a16:creationId xmlns:a16="http://schemas.microsoft.com/office/drawing/2014/main" id="{E09A68B2-60B0-4875-A342-9C65DBF442B0}"/>
                </a:ext>
              </a:extLst>
            </p:cNvPr>
            <p:cNvSpPr/>
            <p:nvPr/>
          </p:nvSpPr>
          <p:spPr>
            <a:xfrm>
              <a:off x="-523372" y="5238348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E08FD900-B07E-41AA-AE1D-8A0F4CC92C1F}"/>
              </a:ext>
            </a:extLst>
          </p:cNvPr>
          <p:cNvGrpSpPr/>
          <p:nvPr/>
        </p:nvGrpSpPr>
        <p:grpSpPr>
          <a:xfrm>
            <a:off x="2191455" y="6132351"/>
            <a:ext cx="86450" cy="102754"/>
            <a:chOff x="-451614" y="5273177"/>
            <a:chExt cx="121775" cy="149069"/>
          </a:xfrm>
        </p:grpSpPr>
        <p:sp>
          <p:nvSpPr>
            <p:cNvPr id="213" name="正方形/長方形 212">
              <a:extLst>
                <a:ext uri="{FF2B5EF4-FFF2-40B4-BE49-F238E27FC236}">
                  <a16:creationId xmlns:a16="http://schemas.microsoft.com/office/drawing/2014/main" id="{18E02E2C-8F07-45EB-94BD-A9CC9719F53F}"/>
                </a:ext>
              </a:extLst>
            </p:cNvPr>
            <p:cNvSpPr/>
            <p:nvPr/>
          </p:nvSpPr>
          <p:spPr>
            <a:xfrm rot="2968559">
              <a:off x="-471265" y="5371193"/>
              <a:ext cx="70704" cy="3140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正方形/長方形 213">
              <a:extLst>
                <a:ext uri="{FF2B5EF4-FFF2-40B4-BE49-F238E27FC236}">
                  <a16:creationId xmlns:a16="http://schemas.microsoft.com/office/drawing/2014/main" id="{16EC1EA6-47FB-4228-8526-56C2E29D4962}"/>
                </a:ext>
              </a:extLst>
            </p:cNvPr>
            <p:cNvSpPr/>
            <p:nvPr/>
          </p:nvSpPr>
          <p:spPr>
            <a:xfrm rot="2968559">
              <a:off x="-380892" y="5292828"/>
              <a:ext cx="70704" cy="3140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正方形/長方形 214">
              <a:extLst>
                <a:ext uri="{FF2B5EF4-FFF2-40B4-BE49-F238E27FC236}">
                  <a16:creationId xmlns:a16="http://schemas.microsoft.com/office/drawing/2014/main" id="{509266C7-BC31-408E-8A8F-4636E9A9D8A2}"/>
                </a:ext>
              </a:extLst>
            </p:cNvPr>
            <p:cNvSpPr/>
            <p:nvPr/>
          </p:nvSpPr>
          <p:spPr>
            <a:xfrm rot="2968559">
              <a:off x="-425195" y="5330698"/>
              <a:ext cx="70704" cy="3140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218" name="直線コネクタ 217">
            <a:extLst>
              <a:ext uri="{FF2B5EF4-FFF2-40B4-BE49-F238E27FC236}">
                <a16:creationId xmlns:a16="http://schemas.microsoft.com/office/drawing/2014/main" id="{64A78762-FEAF-406A-B630-DF0776019D50}"/>
              </a:ext>
            </a:extLst>
          </p:cNvPr>
          <p:cNvCxnSpPr>
            <a:cxnSpLocks/>
          </p:cNvCxnSpPr>
          <p:nvPr/>
        </p:nvCxnSpPr>
        <p:spPr>
          <a:xfrm flipV="1">
            <a:off x="2316252" y="5832465"/>
            <a:ext cx="24127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直線コネクタ 218">
            <a:extLst>
              <a:ext uri="{FF2B5EF4-FFF2-40B4-BE49-F238E27FC236}">
                <a16:creationId xmlns:a16="http://schemas.microsoft.com/office/drawing/2014/main" id="{F5C123FF-005E-4978-AB53-A5717DC36DEA}"/>
              </a:ext>
            </a:extLst>
          </p:cNvPr>
          <p:cNvCxnSpPr>
            <a:cxnSpLocks/>
          </p:cNvCxnSpPr>
          <p:nvPr/>
        </p:nvCxnSpPr>
        <p:spPr>
          <a:xfrm flipV="1">
            <a:off x="2384098" y="5968704"/>
            <a:ext cx="144576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コネクタ 222">
            <a:extLst>
              <a:ext uri="{FF2B5EF4-FFF2-40B4-BE49-F238E27FC236}">
                <a16:creationId xmlns:a16="http://schemas.microsoft.com/office/drawing/2014/main" id="{82385EA3-1679-43BA-A4CC-55E7880C9B28}"/>
              </a:ext>
            </a:extLst>
          </p:cNvPr>
          <p:cNvCxnSpPr>
            <a:cxnSpLocks/>
          </p:cNvCxnSpPr>
          <p:nvPr/>
        </p:nvCxnSpPr>
        <p:spPr>
          <a:xfrm>
            <a:off x="954288" y="5941199"/>
            <a:ext cx="189196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直線コネクタ 224">
            <a:extLst>
              <a:ext uri="{FF2B5EF4-FFF2-40B4-BE49-F238E27FC236}">
                <a16:creationId xmlns:a16="http://schemas.microsoft.com/office/drawing/2014/main" id="{B3371080-F669-4E7D-91D3-33FD869931F2}"/>
              </a:ext>
            </a:extLst>
          </p:cNvPr>
          <p:cNvCxnSpPr>
            <a:cxnSpLocks/>
          </p:cNvCxnSpPr>
          <p:nvPr/>
        </p:nvCxnSpPr>
        <p:spPr>
          <a:xfrm flipV="1">
            <a:off x="966261" y="5814036"/>
            <a:ext cx="144576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直線コネクタ 226">
            <a:extLst>
              <a:ext uri="{FF2B5EF4-FFF2-40B4-BE49-F238E27FC236}">
                <a16:creationId xmlns:a16="http://schemas.microsoft.com/office/drawing/2014/main" id="{331582C1-F1EF-48A2-8841-E794DCB8BD0E}"/>
              </a:ext>
            </a:extLst>
          </p:cNvPr>
          <p:cNvCxnSpPr>
            <a:cxnSpLocks/>
          </p:cNvCxnSpPr>
          <p:nvPr/>
        </p:nvCxnSpPr>
        <p:spPr>
          <a:xfrm rot="16200000">
            <a:off x="1905006" y="6447190"/>
            <a:ext cx="591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直線コネクタ 227">
            <a:extLst>
              <a:ext uri="{FF2B5EF4-FFF2-40B4-BE49-F238E27FC236}">
                <a16:creationId xmlns:a16="http://schemas.microsoft.com/office/drawing/2014/main" id="{A81C45E8-DD78-4625-BB29-B34A6FCC52C9}"/>
              </a:ext>
            </a:extLst>
          </p:cNvPr>
          <p:cNvCxnSpPr>
            <a:cxnSpLocks/>
          </p:cNvCxnSpPr>
          <p:nvPr/>
        </p:nvCxnSpPr>
        <p:spPr>
          <a:xfrm rot="16200000">
            <a:off x="1905006" y="6558853"/>
            <a:ext cx="591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直線コネクタ 236">
            <a:extLst>
              <a:ext uri="{FF2B5EF4-FFF2-40B4-BE49-F238E27FC236}">
                <a16:creationId xmlns:a16="http://schemas.microsoft.com/office/drawing/2014/main" id="{4180F469-1862-4EA2-BBCB-C82A545681DC}"/>
              </a:ext>
            </a:extLst>
          </p:cNvPr>
          <p:cNvCxnSpPr>
            <a:cxnSpLocks/>
          </p:cNvCxnSpPr>
          <p:nvPr/>
        </p:nvCxnSpPr>
        <p:spPr>
          <a:xfrm flipV="1">
            <a:off x="1301822" y="6095659"/>
            <a:ext cx="1" cy="6019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直線コネクタ 240">
            <a:extLst>
              <a:ext uri="{FF2B5EF4-FFF2-40B4-BE49-F238E27FC236}">
                <a16:creationId xmlns:a16="http://schemas.microsoft.com/office/drawing/2014/main" id="{5D3568A6-34B3-4332-8C39-39BFF5C62D9D}"/>
              </a:ext>
            </a:extLst>
          </p:cNvPr>
          <p:cNvCxnSpPr>
            <a:cxnSpLocks/>
          </p:cNvCxnSpPr>
          <p:nvPr/>
        </p:nvCxnSpPr>
        <p:spPr>
          <a:xfrm flipV="1">
            <a:off x="1952775" y="5192932"/>
            <a:ext cx="0" cy="2862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直線矢印コネクタ 265">
            <a:extLst>
              <a:ext uri="{FF2B5EF4-FFF2-40B4-BE49-F238E27FC236}">
                <a16:creationId xmlns:a16="http://schemas.microsoft.com/office/drawing/2014/main" id="{5379C9DE-1890-437A-AD28-EA90B85B7E5B}"/>
              </a:ext>
            </a:extLst>
          </p:cNvPr>
          <p:cNvCxnSpPr>
            <a:cxnSpLocks/>
          </p:cNvCxnSpPr>
          <p:nvPr/>
        </p:nvCxnSpPr>
        <p:spPr>
          <a:xfrm flipH="1">
            <a:off x="1930643" y="6543985"/>
            <a:ext cx="22255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0" name="グループ化 179">
            <a:extLst>
              <a:ext uri="{FF2B5EF4-FFF2-40B4-BE49-F238E27FC236}">
                <a16:creationId xmlns:a16="http://schemas.microsoft.com/office/drawing/2014/main" id="{6088DD72-3BBC-4B8D-9517-9DD1FC0865B2}"/>
              </a:ext>
            </a:extLst>
          </p:cNvPr>
          <p:cNvGrpSpPr/>
          <p:nvPr/>
        </p:nvGrpSpPr>
        <p:grpSpPr>
          <a:xfrm rot="16200000">
            <a:off x="1809765" y="6486264"/>
            <a:ext cx="114250" cy="116681"/>
            <a:chOff x="2138363" y="4586288"/>
            <a:chExt cx="185737" cy="185737"/>
          </a:xfrm>
        </p:grpSpPr>
        <p:sp>
          <p:nvSpPr>
            <p:cNvPr id="181" name="フローチャート: 結合子 180">
              <a:extLst>
                <a:ext uri="{FF2B5EF4-FFF2-40B4-BE49-F238E27FC236}">
                  <a16:creationId xmlns:a16="http://schemas.microsoft.com/office/drawing/2014/main" id="{D18A9E95-8355-4472-8576-E29BDC8A5B39}"/>
                </a:ext>
              </a:extLst>
            </p:cNvPr>
            <p:cNvSpPr/>
            <p:nvPr/>
          </p:nvSpPr>
          <p:spPr>
            <a:xfrm>
              <a:off x="2138363" y="4586288"/>
              <a:ext cx="185737" cy="185737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2" name="直線コネクタ 181">
              <a:extLst>
                <a:ext uri="{FF2B5EF4-FFF2-40B4-BE49-F238E27FC236}">
                  <a16:creationId xmlns:a16="http://schemas.microsoft.com/office/drawing/2014/main" id="{F1D311B5-36A2-4539-8DF3-2DB6071693B2}"/>
                </a:ext>
              </a:extLst>
            </p:cNvPr>
            <p:cNvCxnSpPr>
              <a:stCxn id="181" idx="1"/>
              <a:endCxn id="181" idx="5"/>
            </p:cNvCxnSpPr>
            <p:nvPr/>
          </p:nvCxnSpPr>
          <p:spPr>
            <a:xfrm>
              <a:off x="2165564" y="4613489"/>
              <a:ext cx="131335" cy="131335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コネクタ 182">
              <a:extLst>
                <a:ext uri="{FF2B5EF4-FFF2-40B4-BE49-F238E27FC236}">
                  <a16:creationId xmlns:a16="http://schemas.microsoft.com/office/drawing/2014/main" id="{DAF6588C-3290-4159-B897-851810935550}"/>
                </a:ext>
              </a:extLst>
            </p:cNvPr>
            <p:cNvCxnSpPr>
              <a:stCxn id="181" idx="3"/>
              <a:endCxn id="181" idx="7"/>
            </p:cNvCxnSpPr>
            <p:nvPr/>
          </p:nvCxnSpPr>
          <p:spPr>
            <a:xfrm flipV="1">
              <a:off x="2165564" y="4613489"/>
              <a:ext cx="131335" cy="131335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4" name="テキスト ボックス 303">
            <a:extLst>
              <a:ext uri="{FF2B5EF4-FFF2-40B4-BE49-F238E27FC236}">
                <a16:creationId xmlns:a16="http://schemas.microsoft.com/office/drawing/2014/main" id="{CE0B8696-75C5-404B-9944-B31C7F8A47BA}"/>
              </a:ext>
            </a:extLst>
          </p:cNvPr>
          <p:cNvSpPr txBox="1"/>
          <p:nvPr/>
        </p:nvSpPr>
        <p:spPr>
          <a:xfrm>
            <a:off x="2031852" y="6434985"/>
            <a:ext cx="353943" cy="1899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00" b="1" dirty="0"/>
              <a:t>②</a:t>
            </a:r>
          </a:p>
        </p:txBody>
      </p:sp>
      <p:sp>
        <p:nvSpPr>
          <p:cNvPr id="305" name="テキスト ボックス 304">
            <a:extLst>
              <a:ext uri="{FF2B5EF4-FFF2-40B4-BE49-F238E27FC236}">
                <a16:creationId xmlns:a16="http://schemas.microsoft.com/office/drawing/2014/main" id="{E265BD41-9711-48FC-B0A6-1FF823DBEF1F}"/>
              </a:ext>
            </a:extLst>
          </p:cNvPr>
          <p:cNvSpPr txBox="1"/>
          <p:nvPr/>
        </p:nvSpPr>
        <p:spPr>
          <a:xfrm>
            <a:off x="1699408" y="5209418"/>
            <a:ext cx="353943" cy="1899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00" b="1" dirty="0"/>
              <a:t>①</a:t>
            </a:r>
          </a:p>
        </p:txBody>
      </p:sp>
      <p:sp>
        <p:nvSpPr>
          <p:cNvPr id="307" name="角丸四角形 15">
            <a:extLst>
              <a:ext uri="{FF2B5EF4-FFF2-40B4-BE49-F238E27FC236}">
                <a16:creationId xmlns:a16="http://schemas.microsoft.com/office/drawing/2014/main" id="{8208A586-BAA9-4FB2-A17F-B38AB7C5534D}"/>
              </a:ext>
            </a:extLst>
          </p:cNvPr>
          <p:cNvSpPr/>
          <p:nvPr/>
        </p:nvSpPr>
        <p:spPr>
          <a:xfrm>
            <a:off x="360012" y="2022857"/>
            <a:ext cx="6218815" cy="24334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08" name="テキスト ボックス 307">
            <a:extLst>
              <a:ext uri="{FF2B5EF4-FFF2-40B4-BE49-F238E27FC236}">
                <a16:creationId xmlns:a16="http://schemas.microsoft.com/office/drawing/2014/main" id="{B11C643E-4B2C-4224-A948-16B9705D1C28}"/>
              </a:ext>
            </a:extLst>
          </p:cNvPr>
          <p:cNvSpPr txBox="1"/>
          <p:nvPr/>
        </p:nvSpPr>
        <p:spPr>
          <a:xfrm rot="16200000">
            <a:off x="1521827" y="4654118"/>
            <a:ext cx="307777" cy="91307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" dirty="0"/>
              <a:t>至　かほく市秋浜</a:t>
            </a:r>
          </a:p>
        </p:txBody>
      </p:sp>
      <p:sp>
        <p:nvSpPr>
          <p:cNvPr id="309" name="テキスト ボックス 308">
            <a:extLst>
              <a:ext uri="{FF2B5EF4-FFF2-40B4-BE49-F238E27FC236}">
                <a16:creationId xmlns:a16="http://schemas.microsoft.com/office/drawing/2014/main" id="{BFC2D2D2-349F-4F93-BB70-1341278AC9BD}"/>
              </a:ext>
            </a:extLst>
          </p:cNvPr>
          <p:cNvSpPr txBox="1"/>
          <p:nvPr/>
        </p:nvSpPr>
        <p:spPr>
          <a:xfrm rot="16200000">
            <a:off x="1580731" y="6286759"/>
            <a:ext cx="307777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" dirty="0"/>
              <a:t>至　かほく市内日角</a:t>
            </a:r>
          </a:p>
        </p:txBody>
      </p:sp>
      <p:sp>
        <p:nvSpPr>
          <p:cNvPr id="310" name="テキスト ボックス 2">
            <a:extLst>
              <a:ext uri="{FF2B5EF4-FFF2-40B4-BE49-F238E27FC236}">
                <a16:creationId xmlns:a16="http://schemas.microsoft.com/office/drawing/2014/main" id="{4690AFD7-AE2C-40C0-92F7-D0E4215F3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9989" y="5131319"/>
            <a:ext cx="3867147" cy="1632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発生日</a:t>
            </a:r>
            <a:r>
              <a:rPr lang="ja-JP" alt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時</a:t>
            </a:r>
            <a:r>
              <a:rPr 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27</a:t>
            </a:r>
            <a:r>
              <a:rPr lang="ja-JP" alt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</a:t>
            </a:r>
            <a:r>
              <a:rPr 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金</a:t>
            </a:r>
            <a:r>
              <a:rPr 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ja-JP" alt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午後６時</a:t>
            </a:r>
            <a:r>
              <a:rPr lang="en-US" alt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30</a:t>
            </a:r>
            <a:r>
              <a:rPr lang="ja-JP" alt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分頃</a:t>
            </a:r>
            <a:endParaRPr lang="ja-JP" sz="12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発生場所：</a:t>
            </a:r>
            <a:r>
              <a:rPr lang="ja-JP" alt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かほく市白尾地内（国道</a:t>
            </a:r>
            <a:r>
              <a:rPr lang="en-US" alt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159</a:t>
            </a:r>
            <a:r>
              <a:rPr lang="ja-JP" alt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号）</a:t>
            </a:r>
            <a:endParaRPr lang="ja-JP" sz="12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762000" indent="-762000" algn="just">
              <a:lnSpc>
                <a:spcPct val="150000"/>
              </a:lnSpc>
              <a:spcAft>
                <a:spcPts val="0"/>
              </a:spcAft>
            </a:pPr>
            <a:r>
              <a:rPr 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事故概要</a:t>
            </a:r>
            <a:r>
              <a:rPr lang="ja-JP" alt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endParaRPr lang="ja-JP" sz="12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11" name="テキスト ボックス 310">
            <a:extLst>
              <a:ext uri="{FF2B5EF4-FFF2-40B4-BE49-F238E27FC236}">
                <a16:creationId xmlns:a16="http://schemas.microsoft.com/office/drawing/2014/main" id="{1E881A1B-14B9-4614-9B68-EB432AC2F7D9}"/>
              </a:ext>
            </a:extLst>
          </p:cNvPr>
          <p:cNvSpPr txBox="1"/>
          <p:nvPr/>
        </p:nvSpPr>
        <p:spPr>
          <a:xfrm>
            <a:off x="3562831" y="5673920"/>
            <a:ext cx="2721804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普通貨物自動車（①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代男性・運転）が直線道路を進行中、道路を左から右へ横断する歩行者（②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代女性・死亡）と衝突したもの　　</a:t>
            </a:r>
          </a:p>
        </p:txBody>
      </p:sp>
      <p:sp>
        <p:nvSpPr>
          <p:cNvPr id="320" name="楕円 319">
            <a:extLst>
              <a:ext uri="{FF2B5EF4-FFF2-40B4-BE49-F238E27FC236}">
                <a16:creationId xmlns:a16="http://schemas.microsoft.com/office/drawing/2014/main" id="{B1861CAD-B418-41CA-821D-328E2D5C4BFD}"/>
              </a:ext>
            </a:extLst>
          </p:cNvPr>
          <p:cNvSpPr/>
          <p:nvPr/>
        </p:nvSpPr>
        <p:spPr>
          <a:xfrm>
            <a:off x="1408372" y="7037826"/>
            <a:ext cx="4029075" cy="399637"/>
          </a:xfrm>
          <a:prstGeom prst="ellipse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21" name="テキスト ボックス 2">
            <a:extLst>
              <a:ext uri="{FF2B5EF4-FFF2-40B4-BE49-F238E27FC236}">
                <a16:creationId xmlns:a16="http://schemas.microsoft.com/office/drawing/2014/main" id="{20C02141-63BC-4598-9BE0-C26C29770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745" y="7033848"/>
            <a:ext cx="34766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000" kern="100" dirty="0">
                <a:ln>
                  <a:noFill/>
                </a:ln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～交通事故防止のために～</a:t>
            </a:r>
            <a:endParaRPr lang="ja-JP" sz="1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323" name="図 322">
            <a:extLst>
              <a:ext uri="{FF2B5EF4-FFF2-40B4-BE49-F238E27FC236}">
                <a16:creationId xmlns:a16="http://schemas.microsoft.com/office/drawing/2014/main" id="{4C82BAFB-E563-44C6-91DE-F810F4DE659E}"/>
              </a:ext>
            </a:extLst>
          </p:cNvPr>
          <p:cNvPicPr/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0975" y="6941356"/>
            <a:ext cx="598732" cy="556327"/>
          </a:xfrm>
          <a:prstGeom prst="rect">
            <a:avLst/>
          </a:prstGeom>
        </p:spPr>
      </p:pic>
      <p:pic>
        <p:nvPicPr>
          <p:cNvPr id="331" name="図 330">
            <a:extLst>
              <a:ext uri="{FF2B5EF4-FFF2-40B4-BE49-F238E27FC236}">
                <a16:creationId xmlns:a16="http://schemas.microsoft.com/office/drawing/2014/main" id="{83D6444E-793A-42F9-8A16-04101C6E2EE3}"/>
              </a:ext>
            </a:extLst>
          </p:cNvPr>
          <p:cNvPicPr/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01537" y="6938482"/>
            <a:ext cx="598732" cy="556327"/>
          </a:xfrm>
          <a:prstGeom prst="rect">
            <a:avLst/>
          </a:prstGeom>
        </p:spPr>
      </p:pic>
      <p:sp>
        <p:nvSpPr>
          <p:cNvPr id="322" name="正方形/長方形 321">
            <a:extLst>
              <a:ext uri="{FF2B5EF4-FFF2-40B4-BE49-F238E27FC236}">
                <a16:creationId xmlns:a16="http://schemas.microsoft.com/office/drawing/2014/main" id="{4A660071-D324-480F-AC1A-C53AC5D73CB1}"/>
              </a:ext>
            </a:extLst>
          </p:cNvPr>
          <p:cNvSpPr/>
          <p:nvPr/>
        </p:nvSpPr>
        <p:spPr>
          <a:xfrm>
            <a:off x="485969" y="7459552"/>
            <a:ext cx="6002084" cy="105162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3600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９月以降、交通死亡事故が相次いで発生しています。</a:t>
            </a:r>
            <a:endParaRPr lang="en-US" altLang="ja-JP" sz="1400" b="1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4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自動車も二輪車も歩行者も、お互いが</a:t>
            </a:r>
            <a:r>
              <a:rPr lang="ja-JP" altLang="en-US" sz="1400" b="1" u="sng" kern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事故を起こさない</a:t>
            </a:r>
            <a:r>
              <a:rPr lang="ja-JP" altLang="en-US" sz="14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400" b="1" u="sng" kern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事故に遭わない</a:t>
            </a:r>
            <a:r>
              <a:rPr lang="ja-JP" altLang="en-US" sz="14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という意識を持ち、交通事故防止に努めましょう！　</a:t>
            </a:r>
            <a:endParaRPr kumimoji="1" lang="ja-JP" altLang="en-US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29" name="グループ化 128">
            <a:extLst>
              <a:ext uri="{FF2B5EF4-FFF2-40B4-BE49-F238E27FC236}">
                <a16:creationId xmlns:a16="http://schemas.microsoft.com/office/drawing/2014/main" id="{4E84FEFC-B626-4A5A-A432-DD93D9924EC0}"/>
              </a:ext>
            </a:extLst>
          </p:cNvPr>
          <p:cNvGrpSpPr/>
          <p:nvPr/>
        </p:nvGrpSpPr>
        <p:grpSpPr>
          <a:xfrm>
            <a:off x="1358408" y="6122110"/>
            <a:ext cx="688553" cy="126995"/>
            <a:chOff x="-1841138" y="5714639"/>
            <a:chExt cx="969909" cy="184236"/>
          </a:xfrm>
        </p:grpSpPr>
        <p:sp>
          <p:nvSpPr>
            <p:cNvPr id="131" name="正方形/長方形 130">
              <a:extLst>
                <a:ext uri="{FF2B5EF4-FFF2-40B4-BE49-F238E27FC236}">
                  <a16:creationId xmlns:a16="http://schemas.microsoft.com/office/drawing/2014/main" id="{8435131D-4B33-4150-9DC3-A981E813E9ED}"/>
                </a:ext>
              </a:extLst>
            </p:cNvPr>
            <p:cNvSpPr/>
            <p:nvPr/>
          </p:nvSpPr>
          <p:spPr>
            <a:xfrm rot="16200000">
              <a:off x="-1103489" y="5776618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02F79E42-68C9-44CE-8F4B-9A9615A91335}"/>
                </a:ext>
              </a:extLst>
            </p:cNvPr>
            <p:cNvSpPr/>
            <p:nvPr/>
          </p:nvSpPr>
          <p:spPr>
            <a:xfrm rot="16200000">
              <a:off x="-1217719" y="5776618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正方形/長方形 132">
              <a:extLst>
                <a:ext uri="{FF2B5EF4-FFF2-40B4-BE49-F238E27FC236}">
                  <a16:creationId xmlns:a16="http://schemas.microsoft.com/office/drawing/2014/main" id="{1AD761BA-B589-4DB6-B864-27455AD2D3A7}"/>
                </a:ext>
              </a:extLst>
            </p:cNvPr>
            <p:cNvSpPr/>
            <p:nvPr/>
          </p:nvSpPr>
          <p:spPr>
            <a:xfrm rot="16200000">
              <a:off x="-1331952" y="5776618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D862C98E-B98D-429B-B730-19B747FC0910}"/>
                </a:ext>
              </a:extLst>
            </p:cNvPr>
            <p:cNvSpPr/>
            <p:nvPr/>
          </p:nvSpPr>
          <p:spPr>
            <a:xfrm rot="16200000">
              <a:off x="-1446185" y="5776618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正方形/長方形 134">
              <a:extLst>
                <a:ext uri="{FF2B5EF4-FFF2-40B4-BE49-F238E27FC236}">
                  <a16:creationId xmlns:a16="http://schemas.microsoft.com/office/drawing/2014/main" id="{9F9C3B23-1D72-445A-AF52-B49BAED29B3F}"/>
                </a:ext>
              </a:extLst>
            </p:cNvPr>
            <p:cNvSpPr/>
            <p:nvPr/>
          </p:nvSpPr>
          <p:spPr>
            <a:xfrm rot="16200000">
              <a:off x="-1560418" y="5776618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正方形/長方形 135">
              <a:extLst>
                <a:ext uri="{FF2B5EF4-FFF2-40B4-BE49-F238E27FC236}">
                  <a16:creationId xmlns:a16="http://schemas.microsoft.com/office/drawing/2014/main" id="{71E041AE-5AA6-4A49-856B-3E8683D2BFC0}"/>
                </a:ext>
              </a:extLst>
            </p:cNvPr>
            <p:cNvSpPr/>
            <p:nvPr/>
          </p:nvSpPr>
          <p:spPr>
            <a:xfrm rot="16200000">
              <a:off x="-1674651" y="5776618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正方形/長方形 136">
              <a:extLst>
                <a:ext uri="{FF2B5EF4-FFF2-40B4-BE49-F238E27FC236}">
                  <a16:creationId xmlns:a16="http://schemas.microsoft.com/office/drawing/2014/main" id="{35887498-2AAE-4380-A58B-5805D86C4BF0}"/>
                </a:ext>
              </a:extLst>
            </p:cNvPr>
            <p:cNvSpPr/>
            <p:nvPr/>
          </p:nvSpPr>
          <p:spPr>
            <a:xfrm rot="16200000">
              <a:off x="-1788884" y="5776618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正方形/長方形 138">
              <a:extLst>
                <a:ext uri="{FF2B5EF4-FFF2-40B4-BE49-F238E27FC236}">
                  <a16:creationId xmlns:a16="http://schemas.microsoft.com/office/drawing/2014/main" id="{D966AF1C-2E2F-480D-823D-0062B9A4003A}"/>
                </a:ext>
              </a:extLst>
            </p:cNvPr>
            <p:cNvSpPr/>
            <p:nvPr/>
          </p:nvSpPr>
          <p:spPr>
            <a:xfrm rot="16200000">
              <a:off x="-1903117" y="5776618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正方形/長方形 139">
              <a:extLst>
                <a:ext uri="{FF2B5EF4-FFF2-40B4-BE49-F238E27FC236}">
                  <a16:creationId xmlns:a16="http://schemas.microsoft.com/office/drawing/2014/main" id="{14E6FEC6-F023-46A0-9274-C5360CA886A5}"/>
                </a:ext>
              </a:extLst>
            </p:cNvPr>
            <p:cNvSpPr/>
            <p:nvPr/>
          </p:nvSpPr>
          <p:spPr>
            <a:xfrm rot="16200000">
              <a:off x="-991741" y="5778363"/>
              <a:ext cx="182491" cy="5853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41" name="直線コネクタ 140">
            <a:extLst>
              <a:ext uri="{FF2B5EF4-FFF2-40B4-BE49-F238E27FC236}">
                <a16:creationId xmlns:a16="http://schemas.microsoft.com/office/drawing/2014/main" id="{21C0CCDA-B6E0-4F14-9F11-7FA1FA06A20E}"/>
              </a:ext>
            </a:extLst>
          </p:cNvPr>
          <p:cNvCxnSpPr>
            <a:cxnSpLocks/>
          </p:cNvCxnSpPr>
          <p:nvPr/>
        </p:nvCxnSpPr>
        <p:spPr>
          <a:xfrm rot="16200000">
            <a:off x="1907943" y="6669038"/>
            <a:ext cx="591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コネクタ 144">
            <a:extLst>
              <a:ext uri="{FF2B5EF4-FFF2-40B4-BE49-F238E27FC236}">
                <a16:creationId xmlns:a16="http://schemas.microsoft.com/office/drawing/2014/main" id="{233B7D2C-DEAF-4D58-977A-781B31F0DA66}"/>
              </a:ext>
            </a:extLst>
          </p:cNvPr>
          <p:cNvCxnSpPr>
            <a:cxnSpLocks/>
          </p:cNvCxnSpPr>
          <p:nvPr/>
        </p:nvCxnSpPr>
        <p:spPr>
          <a:xfrm flipV="1">
            <a:off x="1618819" y="6289032"/>
            <a:ext cx="1" cy="3989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>
            <a:extLst>
              <a:ext uri="{FF2B5EF4-FFF2-40B4-BE49-F238E27FC236}">
                <a16:creationId xmlns:a16="http://schemas.microsoft.com/office/drawing/2014/main" id="{EE8A7BCD-D203-4815-B7D5-F7E06E23C249}"/>
              </a:ext>
            </a:extLst>
          </p:cNvPr>
          <p:cNvCxnSpPr>
            <a:cxnSpLocks/>
          </p:cNvCxnSpPr>
          <p:nvPr/>
        </p:nvCxnSpPr>
        <p:spPr>
          <a:xfrm flipV="1">
            <a:off x="2073507" y="6105452"/>
            <a:ext cx="1" cy="6019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D74FCC68-AC2F-434E-9A98-23F871A45391}"/>
              </a:ext>
            </a:extLst>
          </p:cNvPr>
          <p:cNvCxnSpPr>
            <a:cxnSpLocks/>
          </p:cNvCxnSpPr>
          <p:nvPr/>
        </p:nvCxnSpPr>
        <p:spPr>
          <a:xfrm>
            <a:off x="760123" y="2927374"/>
            <a:ext cx="159948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直線コネクタ 165">
            <a:extLst>
              <a:ext uri="{FF2B5EF4-FFF2-40B4-BE49-F238E27FC236}">
                <a16:creationId xmlns:a16="http://schemas.microsoft.com/office/drawing/2014/main" id="{577A90C6-F12B-4D41-A95C-F015DFBB732E}"/>
              </a:ext>
            </a:extLst>
          </p:cNvPr>
          <p:cNvCxnSpPr>
            <a:cxnSpLocks/>
          </p:cNvCxnSpPr>
          <p:nvPr/>
        </p:nvCxnSpPr>
        <p:spPr>
          <a:xfrm>
            <a:off x="751926" y="3859000"/>
            <a:ext cx="159948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D40C34D-CCC2-4F60-A3C0-4C81FEA6556A}"/>
              </a:ext>
            </a:extLst>
          </p:cNvPr>
          <p:cNvGrpSpPr/>
          <p:nvPr/>
        </p:nvGrpSpPr>
        <p:grpSpPr>
          <a:xfrm>
            <a:off x="1238826" y="3784523"/>
            <a:ext cx="119223" cy="117521"/>
            <a:chOff x="7038451" y="3425476"/>
            <a:chExt cx="119223" cy="117521"/>
          </a:xfrm>
        </p:grpSpPr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B9AB4884-BD45-46EB-B51F-BB10EA628BB7}"/>
                </a:ext>
              </a:extLst>
            </p:cNvPr>
            <p:cNvSpPr/>
            <p:nvPr/>
          </p:nvSpPr>
          <p:spPr>
            <a:xfrm>
              <a:off x="7038546" y="3425477"/>
              <a:ext cx="119128" cy="1175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8" name="グループ化 117">
              <a:extLst>
                <a:ext uri="{FF2B5EF4-FFF2-40B4-BE49-F238E27FC236}">
                  <a16:creationId xmlns:a16="http://schemas.microsoft.com/office/drawing/2014/main" id="{DBAAAF6C-8178-4048-99EE-1AF02E57EA60}"/>
                </a:ext>
              </a:extLst>
            </p:cNvPr>
            <p:cNvGrpSpPr/>
            <p:nvPr/>
          </p:nvGrpSpPr>
          <p:grpSpPr>
            <a:xfrm>
              <a:off x="7038451" y="3425476"/>
              <a:ext cx="114250" cy="116681"/>
              <a:chOff x="2138363" y="4586288"/>
              <a:chExt cx="185737" cy="185737"/>
            </a:xfrm>
          </p:grpSpPr>
          <p:sp>
            <p:nvSpPr>
              <p:cNvPr id="119" name="フローチャート: 結合子 118">
                <a:extLst>
                  <a:ext uri="{FF2B5EF4-FFF2-40B4-BE49-F238E27FC236}">
                    <a16:creationId xmlns:a16="http://schemas.microsoft.com/office/drawing/2014/main" id="{5104B6B8-B838-47AE-B109-B00CB3B020A5}"/>
                  </a:ext>
                </a:extLst>
              </p:cNvPr>
              <p:cNvSpPr/>
              <p:nvPr/>
            </p:nvSpPr>
            <p:spPr>
              <a:xfrm>
                <a:off x="2138363" y="4586288"/>
                <a:ext cx="185737" cy="185737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20" name="直線コネクタ 119">
                <a:extLst>
                  <a:ext uri="{FF2B5EF4-FFF2-40B4-BE49-F238E27FC236}">
                    <a16:creationId xmlns:a16="http://schemas.microsoft.com/office/drawing/2014/main" id="{C512937F-6871-462A-98D4-02FA39AC1789}"/>
                  </a:ext>
                </a:extLst>
              </p:cNvPr>
              <p:cNvCxnSpPr>
                <a:stCxn id="119" idx="1"/>
                <a:endCxn id="119" idx="5"/>
              </p:cNvCxnSpPr>
              <p:nvPr/>
            </p:nvCxnSpPr>
            <p:spPr>
              <a:xfrm>
                <a:off x="2165564" y="4613489"/>
                <a:ext cx="131335" cy="131335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線コネクタ 120">
                <a:extLst>
                  <a:ext uri="{FF2B5EF4-FFF2-40B4-BE49-F238E27FC236}">
                    <a16:creationId xmlns:a16="http://schemas.microsoft.com/office/drawing/2014/main" id="{79BD1722-E8F0-4E33-9643-648353998E49}"/>
                  </a:ext>
                </a:extLst>
              </p:cNvPr>
              <p:cNvCxnSpPr>
                <a:stCxn id="119" idx="3"/>
                <a:endCxn id="119" idx="7"/>
              </p:cNvCxnSpPr>
              <p:nvPr/>
            </p:nvCxnSpPr>
            <p:spPr>
              <a:xfrm flipV="1">
                <a:off x="2165564" y="4613489"/>
                <a:ext cx="131335" cy="131335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71" name="直線コネクタ 170">
            <a:extLst>
              <a:ext uri="{FF2B5EF4-FFF2-40B4-BE49-F238E27FC236}">
                <a16:creationId xmlns:a16="http://schemas.microsoft.com/office/drawing/2014/main" id="{7039D57B-92FB-48B0-8769-A91D4F0DE144}"/>
              </a:ext>
            </a:extLst>
          </p:cNvPr>
          <p:cNvCxnSpPr>
            <a:cxnSpLocks/>
          </p:cNvCxnSpPr>
          <p:nvPr/>
        </p:nvCxnSpPr>
        <p:spPr>
          <a:xfrm>
            <a:off x="760367" y="3376829"/>
            <a:ext cx="1599480" cy="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85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2768</TotalTime>
  <Words>352</Words>
  <Application>Microsoft Office PowerPoint</Application>
  <PresentationFormat>A4 210 x 297 mm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ＤＨＰ特太ゴシック体</vt:lpstr>
      <vt:lpstr>HG丸ｺﾞｼｯｸM-PRO</vt:lpstr>
      <vt:lpstr>ＭＳ Ｐゴシック</vt:lpstr>
      <vt:lpstr>メイリオ</vt:lpstr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　那央</dc:creator>
  <cp:lastModifiedBy>榎本　高裕</cp:lastModifiedBy>
  <cp:revision>307</cp:revision>
  <cp:lastPrinted>2023-10-30T06:30:42Z</cp:lastPrinted>
  <dcterms:created xsi:type="dcterms:W3CDTF">2021-11-16T04:31:46Z</dcterms:created>
  <dcterms:modified xsi:type="dcterms:W3CDTF">2023-11-01T05:16:04Z</dcterms:modified>
</cp:coreProperties>
</file>